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01" r:id="rId2"/>
    <p:sldId id="303" r:id="rId3"/>
    <p:sldId id="307" r:id="rId4"/>
    <p:sldId id="363" r:id="rId5"/>
    <p:sldId id="306" r:id="rId6"/>
    <p:sldId id="318" r:id="rId7"/>
    <p:sldId id="308" r:id="rId8"/>
    <p:sldId id="309" r:id="rId9"/>
    <p:sldId id="312" r:id="rId10"/>
    <p:sldId id="313" r:id="rId11"/>
    <p:sldId id="314" r:id="rId12"/>
    <p:sldId id="316" r:id="rId13"/>
    <p:sldId id="317" r:id="rId14"/>
    <p:sldId id="315" r:id="rId15"/>
    <p:sldId id="319" r:id="rId16"/>
    <p:sldId id="310" r:id="rId17"/>
    <p:sldId id="326" r:id="rId18"/>
    <p:sldId id="256" r:id="rId19"/>
    <p:sldId id="258" r:id="rId20"/>
    <p:sldId id="257" r:id="rId21"/>
    <p:sldId id="259" r:id="rId22"/>
    <p:sldId id="320" r:id="rId23"/>
    <p:sldId id="260" r:id="rId24"/>
    <p:sldId id="261" r:id="rId25"/>
    <p:sldId id="262" r:id="rId26"/>
    <p:sldId id="263" r:id="rId27"/>
    <p:sldId id="264" r:id="rId28"/>
    <p:sldId id="266" r:id="rId29"/>
    <p:sldId id="265" r:id="rId30"/>
    <p:sldId id="322" r:id="rId31"/>
    <p:sldId id="287" r:id="rId32"/>
    <p:sldId id="321" r:id="rId33"/>
    <p:sldId id="323" r:id="rId34"/>
    <p:sldId id="324" r:id="rId35"/>
    <p:sldId id="325" r:id="rId36"/>
    <p:sldId id="267" r:id="rId37"/>
    <p:sldId id="268" r:id="rId38"/>
    <p:sldId id="270" r:id="rId39"/>
    <p:sldId id="269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95" r:id="rId56"/>
    <p:sldId id="327" r:id="rId57"/>
    <p:sldId id="328" r:id="rId58"/>
    <p:sldId id="296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71" r:id="rId69"/>
    <p:sldId id="372" r:id="rId70"/>
    <p:sldId id="373" r:id="rId71"/>
    <p:sldId id="374" r:id="rId72"/>
    <p:sldId id="375" r:id="rId73"/>
    <p:sldId id="338" r:id="rId74"/>
    <p:sldId id="339" r:id="rId75"/>
    <p:sldId id="367" r:id="rId76"/>
    <p:sldId id="340" r:id="rId77"/>
    <p:sldId id="341" r:id="rId78"/>
    <p:sldId id="343" r:id="rId79"/>
    <p:sldId id="370" r:id="rId80"/>
    <p:sldId id="345" r:id="rId81"/>
    <p:sldId id="346" r:id="rId82"/>
    <p:sldId id="347" r:id="rId83"/>
    <p:sldId id="351" r:id="rId84"/>
    <p:sldId id="352" r:id="rId85"/>
    <p:sldId id="354" r:id="rId86"/>
    <p:sldId id="355" r:id="rId87"/>
    <p:sldId id="369" r:id="rId88"/>
    <p:sldId id="300" r:id="rId89"/>
    <p:sldId id="366" r:id="rId90"/>
    <p:sldId id="356" r:id="rId91"/>
    <p:sldId id="357" r:id="rId92"/>
    <p:sldId id="358" r:id="rId93"/>
    <p:sldId id="359" r:id="rId94"/>
    <p:sldId id="36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C000"/>
    <a:srgbClr val="5184E2"/>
    <a:srgbClr val="941BB5"/>
    <a:srgbClr val="BDB71F"/>
    <a:srgbClr val="E04F4F"/>
    <a:srgbClr val="51E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0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D9408-015E-41A5-A470-8FBDD1217640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AFB0F-D324-4D07-AA3A-5859F342F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1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153E-7273-4DD8-8DB0-D86C69750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5D1F-6591-41CF-B12A-2BF81BC68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BEA31-DD4F-4681-AC23-6B6517C0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091C-39E4-4560-87AE-0CE40597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51AB6-F67F-4602-A5B5-EA2EDD76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5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37BE-553B-4598-AC38-08691B48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014AE-B0D7-4F5E-B213-EF98E83B6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00BD1-F327-4302-83A7-2B0F4DF7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D105-508F-4266-BE0A-5C95C3E9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DC87-CF4F-4BB5-8CC7-C55AC736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2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BE162-D617-4DAB-8C20-87352A40B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45051-8FD3-4049-86DE-ECCA92181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961B-D1EE-4245-B66B-94EB4EAA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86467-881A-4C01-8645-42BD3D45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F0A9D-EA6B-4423-8330-2D1D4C9C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82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518" y="274638"/>
            <a:ext cx="10362724" cy="122396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9B52EE4-6633-455E-8052-8EE8E37627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0BD66-5393-4773-87FE-6D27E6C6A112}" type="datetime1">
              <a:rPr lang="en-US" altLang="zh-CN"/>
              <a:pPr>
                <a:defRPr/>
              </a:pPr>
              <a:t>4/19/2019</a:t>
            </a:fld>
            <a:endParaRPr lang="zh-TW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34856BD-FD77-4A7F-B1F2-D283135CAA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0E10D7-FA37-40DF-B00D-A6DAB9100B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409EE-A7F3-4F5C-8AAF-8AB01A287345}" type="slidenum">
              <a:rPr lang="zh-TW" altLang="zh-CN"/>
              <a:pPr/>
              <a:t>‹#›</a:t>
            </a:fld>
            <a:endParaRPr lang="zh-TW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72CD-AF9C-4128-8E4B-9241CD0E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F958-7924-46DC-B43B-6577FA9EA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001A-38ED-48A3-96AD-DF52230C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B3F9-71AF-4F38-B272-32A9D88A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D4593-0965-495C-9A4B-142BA92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A6CA-99B1-4DED-946A-A89B69C3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FA745-9A4B-48D6-80D0-624862C9E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DA093-0C92-448A-9F4D-4147AF17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57B06-9EA7-44DF-9E04-37431B8F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171D-E3F9-4F72-85F9-5F8B9BB1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1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8253-679F-48CC-8D65-356EBC2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E3FD-2E68-4E8C-B8B1-BA1014DA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FFAE4-2A52-4DEA-A571-E1B52BD0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DB4AD-2BEB-4667-A88A-E168C205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974E6-A7BA-47C3-A52C-92593BCB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9AF44-F0AF-455F-B782-42B187C2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9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8DC-E023-4994-8AFB-742495E1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734C0-F83D-4543-BA3A-035DB0B0B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26190-FC6E-4CAB-9566-EC2FC35DD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B34C1-ECC4-4EFA-80F4-395C60F95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D8DDB-DDBA-42BB-86C8-3A30441A8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39235-2B4A-40F0-88E6-3303621F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847EB-95FA-4DB7-8A49-7B765F6E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EA270-22EE-48F5-9AFF-00115610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E341-5B29-4693-B9F6-5999F0F9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E54987-AB7C-40FA-9CA0-56811AB7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85B3-2F96-485A-8336-A31620D6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EE083-8F21-4F66-86D5-ECA1C62B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7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02CCD-A3DD-416D-9837-4402DCAB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3E9F3-D922-4585-8ECC-4BE9FD1D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ED20-951A-419E-8455-51A82F98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CDC4-B223-4F68-AD88-903F5D05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893AA-A568-40B0-B949-464C0E70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280D0-43F1-430D-B9F3-5BEC18B6E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7640C-C4B0-45BB-AD05-A54A8FB0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5D818-60F8-49D0-8AB0-1334DB98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D0CCF-8313-414B-9A31-E4707B2E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8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1949-7C8E-4609-BBD1-D330B7A8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514EF-E239-4D1D-95A3-32EF78D14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29845-4CD8-415C-9F9D-9201A8FB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00A36-F90A-4CC6-AA32-83288E23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7BB43-BC42-4250-81F7-01E16A55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A8EF8-8C9A-4980-8AC2-04866B9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09726-5393-4DB5-A0C4-51C55EF6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412B-4983-43B6-96FF-DDA3FD0A1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7CE13-DA61-4DAE-9DE0-59E6A3E4A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458D-2ECE-4557-A4C2-25DD1B557707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4781-7729-4104-81F0-52C52AEF9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73FA-03AA-451C-9DD8-4AC8B039D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F4854-C5F9-4F88-8855-7F2127F4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3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62D1-DA32-4F1A-A4A8-DA7FB6578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5" y="2092067"/>
            <a:ext cx="11830050" cy="165345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Raspberry PI 3 + </a:t>
            </a:r>
            <a:r>
              <a:rPr lang="en-US" dirty="0" err="1">
                <a:solidFill>
                  <a:schemeClr val="bg1"/>
                </a:solidFill>
                <a:latin typeface="+mn-ea"/>
                <a:ea typeface="+mn-ea"/>
              </a:rPr>
              <a:t>NodeRED</a:t>
            </a: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 + IFTTT</a:t>
            </a:r>
            <a:br>
              <a:rPr lang="en-US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應用與實現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IoT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教學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1706E-CAFD-43FA-8039-C75758B53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6081" y="4266154"/>
            <a:ext cx="3539838" cy="2189164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指導老師：陳宏明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報告人：王子謙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2019/4/20</a:t>
            </a:r>
            <a:endParaRPr lang="en-US" sz="2800" dirty="0">
              <a:solidFill>
                <a:schemeClr val="bg1"/>
              </a:solidFill>
              <a:latin typeface="+mn-ea"/>
            </a:endParaRPr>
          </a:p>
          <a:p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endParaRPr 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CD36D-B710-4784-AF8B-108E87EA5F34}"/>
              </a:ext>
            </a:extLst>
          </p:cNvPr>
          <p:cNvSpPr txBox="1">
            <a:spLocks/>
          </p:cNvSpPr>
          <p:nvPr/>
        </p:nvSpPr>
        <p:spPr>
          <a:xfrm>
            <a:off x="180975" y="280783"/>
            <a:ext cx="11830050" cy="982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國中教師研習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物聯網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IoT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私有雲</a:t>
            </a:r>
            <a:endParaRPr 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422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4C1-6A78-42AD-AECA-1715EB73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8F643-7A34-416F-B7DC-88913DAC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3" y="586797"/>
            <a:ext cx="11201214" cy="56844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47019D-BD9F-47FE-A2E2-31310C41C382}"/>
              </a:ext>
            </a:extLst>
          </p:cNvPr>
          <p:cNvSpPr/>
          <p:nvPr/>
        </p:nvSpPr>
        <p:spPr>
          <a:xfrm>
            <a:off x="1503905" y="3503063"/>
            <a:ext cx="2591845" cy="71060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9E6E72-8DE1-4BD7-9523-106F6BDC9FE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799827" y="4213663"/>
            <a:ext cx="1" cy="62866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806F71-9A81-4E38-B61A-7822B30D9DE7}"/>
              </a:ext>
            </a:extLst>
          </p:cNvPr>
          <p:cNvSpPr txBox="1"/>
          <p:nvPr/>
        </p:nvSpPr>
        <p:spPr>
          <a:xfrm>
            <a:off x="212042" y="4842323"/>
            <a:ext cx="5175570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FF00"/>
                </a:solidFill>
              </a:rPr>
              <a:t>選擇 </a:t>
            </a:r>
            <a:r>
              <a:rPr lang="en-US" altLang="zh-CN" sz="2400" dirty="0">
                <a:solidFill>
                  <a:srgbClr val="00FF00"/>
                </a:solidFill>
              </a:rPr>
              <a:t>NCUE_IOT_20190420.img</a:t>
            </a:r>
            <a:endParaRPr 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4C1-6A78-42AD-AECA-1715EB73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EA490-7426-4DDF-8143-7998D51D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2" y="631536"/>
            <a:ext cx="11024896" cy="559492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82A99C-0A9B-4AA1-BD13-329D626DB6EF}"/>
              </a:ext>
            </a:extLst>
          </p:cNvPr>
          <p:cNvSpPr/>
          <p:nvPr/>
        </p:nvSpPr>
        <p:spPr>
          <a:xfrm>
            <a:off x="5496692" y="3861019"/>
            <a:ext cx="1198615" cy="39954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04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3FEAAA-E7D8-4E08-9256-E2B7C666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71" y="666197"/>
            <a:ext cx="10888293" cy="55256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583DD5-76C1-45D5-8009-54AA38D0D47A}"/>
              </a:ext>
            </a:extLst>
          </p:cNvPr>
          <p:cNvSpPr/>
          <p:nvPr/>
        </p:nvSpPr>
        <p:spPr>
          <a:xfrm>
            <a:off x="4034013" y="3133754"/>
            <a:ext cx="4014612" cy="64129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04E2-C7EF-4482-BEC0-1B87DCD721F9}"/>
              </a:ext>
            </a:extLst>
          </p:cNvPr>
          <p:cNvSpPr txBox="1"/>
          <p:nvPr/>
        </p:nvSpPr>
        <p:spPr>
          <a:xfrm>
            <a:off x="8627638" y="3223567"/>
            <a:ext cx="2319512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FF00"/>
                </a:solidFill>
              </a:rPr>
              <a:t>選擇 </a:t>
            </a:r>
            <a:r>
              <a:rPr lang="en-US" altLang="zh-CN" sz="2400" dirty="0">
                <a:solidFill>
                  <a:srgbClr val="00FF00"/>
                </a:solidFill>
              </a:rPr>
              <a:t>SDHC Card</a:t>
            </a:r>
            <a:endParaRPr lang="en-US" sz="2400" dirty="0">
              <a:solidFill>
                <a:srgbClr val="00FF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D0BB10-996C-4A61-AE43-3368DF7503F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8048625" y="3454400"/>
            <a:ext cx="579013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487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3FEAAA-E7D8-4E08-9256-E2B7C666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9" y="638175"/>
            <a:ext cx="10982306" cy="5573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4DED9-DDF9-4389-B8C2-F21EC34F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583DD5-76C1-45D5-8009-54AA38D0D47A}"/>
              </a:ext>
            </a:extLst>
          </p:cNvPr>
          <p:cNvSpPr/>
          <p:nvPr/>
        </p:nvSpPr>
        <p:spPr>
          <a:xfrm>
            <a:off x="3947372" y="5043604"/>
            <a:ext cx="4068396" cy="77723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381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24C1-6A78-42AD-AECA-1715EB73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DE268-F66D-4821-BC7C-311AA36F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57" y="739378"/>
            <a:ext cx="10599885" cy="53792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3ACF3C-AD4D-49DA-85C5-CB42D2C67383}"/>
              </a:ext>
            </a:extLst>
          </p:cNvPr>
          <p:cNvSpPr/>
          <p:nvPr/>
        </p:nvSpPr>
        <p:spPr>
          <a:xfrm>
            <a:off x="7973299" y="3202163"/>
            <a:ext cx="2551826" cy="73166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610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ç¸éåç">
            <a:extLst>
              <a:ext uri="{FF2B5EF4-FFF2-40B4-BE49-F238E27FC236}">
                <a16:creationId xmlns:a16="http://schemas.microsoft.com/office/drawing/2014/main" id="{ECD5B805-129F-4F06-A60E-F50C1052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5475" y1="25000" x2="66215" y2="22222"/>
                        <a14:foregroundMark x1="63255" y1="20926" x2="67324" y2="25556"/>
                        <a14:foregroundMark x1="13009" y1="29167" x2="13009" y2="81481"/>
                        <a14:foregroundMark x1="12639" y1="15556" x2="13379" y2="13519"/>
                        <a14:foregroundMark x1="66091" y1="85000" x2="54686" y2="85185"/>
                        <a14:backgroundMark x1="34094" y1="15370" x2="34094" y2="15370"/>
                        <a14:backgroundMark x1="84957" y1="15370" x2="84957" y2="15370"/>
                        <a14:backgroundMark x1="85203" y1="79630" x2="85203" y2="79630"/>
                        <a14:backgroundMark x1="33970" y1="80000" x2="33970" y2="80000"/>
                        <a14:backgroundMark x1="34094" y1="80000" x2="34464" y2="80185"/>
                        <a14:backgroundMark x1="34464" y1="79815" x2="34957" y2="80000"/>
                        <a14:backgroundMark x1="33477" y1="16111" x2="33847" y2="16296"/>
                        <a14:backgroundMark x1="34340" y1="15741" x2="34340" y2="15741"/>
                        <a14:backgroundMark x1="34710" y1="15000" x2="34710" y2="15000"/>
                        <a14:backgroundMark x1="85820" y1="15556" x2="85820" y2="15556"/>
                        <a14:backgroundMark x1="33354" y1="15185" x2="33354" y2="15185"/>
                        <a14:backgroundMark x1="34464" y1="79630" x2="34464" y2="79630"/>
                        <a14:backgroundMark x1="34217" y1="80370" x2="34217" y2="8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7" y="1658520"/>
            <a:ext cx="6526635" cy="43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ç¸éåç">
            <a:extLst>
              <a:ext uri="{FF2B5EF4-FFF2-40B4-BE49-F238E27FC236}">
                <a16:creationId xmlns:a16="http://schemas.microsoft.com/office/drawing/2014/main" id="{B5F0B97A-5CDE-48DC-AC67-E3FDCA5B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097507" y="3176565"/>
            <a:ext cx="1081132" cy="108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93CE9-0095-490C-8C4A-AAE38B592C78}"/>
              </a:ext>
            </a:extLst>
          </p:cNvPr>
          <p:cNvSpPr txBox="1"/>
          <p:nvPr/>
        </p:nvSpPr>
        <p:spPr>
          <a:xfrm>
            <a:off x="1572935" y="1335354"/>
            <a:ext cx="44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Raspberry PI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5769F-9F0A-483E-8AFD-FAF5AC1B3A92}"/>
              </a:ext>
            </a:extLst>
          </p:cNvPr>
          <p:cNvSpPr txBox="1"/>
          <p:nvPr/>
        </p:nvSpPr>
        <p:spPr>
          <a:xfrm>
            <a:off x="6611049" y="2566652"/>
            <a:ext cx="44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Micro SD card</a:t>
            </a:r>
          </a:p>
        </p:txBody>
      </p:sp>
      <p:pic>
        <p:nvPicPr>
          <p:cNvPr id="9" name="Picture 2" descr="ç¸éåç">
            <a:extLst>
              <a:ext uri="{FF2B5EF4-FFF2-40B4-BE49-F238E27FC236}">
                <a16:creationId xmlns:a16="http://schemas.microsoft.com/office/drawing/2014/main" id="{06F8E05E-A466-48C0-BF8B-8E4366FC0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5475" y1="25000" x2="66215" y2="22222"/>
                        <a14:foregroundMark x1="63255" y1="20926" x2="67324" y2="25556"/>
                        <a14:foregroundMark x1="13009" y1="29167" x2="13009" y2="81481"/>
                        <a14:foregroundMark x1="12639" y1="15556" x2="13379" y2="13519"/>
                        <a14:foregroundMark x1="66091" y1="85000" x2="54686" y2="85185"/>
                        <a14:backgroundMark x1="34094" y1="15370" x2="34094" y2="15370"/>
                        <a14:backgroundMark x1="84957" y1="15370" x2="84957" y2="15370"/>
                        <a14:backgroundMark x1="85203" y1="79630" x2="85203" y2="79630"/>
                        <a14:backgroundMark x1="33970" y1="80000" x2="33970" y2="80000"/>
                        <a14:backgroundMark x1="34094" y1="80000" x2="34464" y2="80185"/>
                        <a14:backgroundMark x1="34464" y1="79815" x2="34957" y2="80000"/>
                        <a14:backgroundMark x1="33477" y1="16111" x2="33847" y2="16296"/>
                        <a14:backgroundMark x1="34340" y1="15741" x2="34340" y2="15741"/>
                        <a14:backgroundMark x1="34710" y1="15000" x2="34710" y2="15000"/>
                        <a14:backgroundMark x1="85820" y1="15556" x2="85820" y2="15556"/>
                        <a14:backgroundMark x1="33354" y1="15185" x2="33354" y2="15185"/>
                        <a14:backgroundMark x1="34464" y1="79630" x2="34464" y2="79630"/>
                        <a14:backgroundMark x1="34217" y1="80370" x2="34217" y2="80370"/>
                        <a14:backgroundMark x1="86313" y1="53241" x2="86252" y2="43519"/>
                        <a14:backgroundMark x1="85758" y1="53241" x2="85820" y2="43426"/>
                        <a14:backgroundMark x1="86745" y1="43426" x2="86806" y2="53704"/>
                        <a14:backgroundMark x1="85635" y1="42963" x2="86621" y2="42963"/>
                        <a14:backgroundMark x1="86436" y1="42685" x2="86806" y2="42685"/>
                        <a14:backgroundMark x1="86683" y1="42315" x2="86745" y2="41759"/>
                        <a14:backgroundMark x1="86806" y1="42222" x2="86991" y2="54352"/>
                        <a14:backgroundMark x1="86806" y1="43704" x2="87608" y2="42685"/>
                        <a14:backgroundMark x1="79593" y1="43241" x2="79901" y2="43611"/>
                        <a14:backgroundMark x1="79470" y1="44722" x2="79716" y2="45093"/>
                        <a14:backgroundMark x1="79655" y1="46204" x2="79901" y2="46389"/>
                        <a14:backgroundMark x1="79655" y1="47963" x2="80086" y2="47963"/>
                        <a14:backgroundMark x1="79593" y1="49537" x2="79840" y2="49352"/>
                        <a14:backgroundMark x1="79593" y1="50741" x2="80148" y2="50648"/>
                        <a14:backgroundMark x1="79593" y1="52222" x2="79963" y2="52222"/>
                        <a14:backgroundMark x1="79593" y1="53704" x2="79901" y2="5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48" t="38945" r="13135" b="44069"/>
          <a:stretch/>
        </p:blipFill>
        <p:spPr bwMode="auto">
          <a:xfrm>
            <a:off x="5493544" y="3348038"/>
            <a:ext cx="692943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67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21679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5751" y="147638"/>
            <a:ext cx="10360501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連接螢幕</a:t>
            </a:r>
            <a:r>
              <a:rPr lang="en-US" altLang="zh-CN" sz="60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&amp;</a:t>
            </a:r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開機</a:t>
            </a:r>
            <a:endParaRPr lang="zh-TW" alt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Picture 12" descr="ãraspberry pi 3 pngãçåçæå°çµæ">
            <a:extLst>
              <a:ext uri="{FF2B5EF4-FFF2-40B4-BE49-F238E27FC236}">
                <a16:creationId xmlns:a16="http://schemas.microsoft.com/office/drawing/2014/main" id="{C3D4C7C6-9055-4057-AEF4-5593E00F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43427" y="1225105"/>
            <a:ext cx="253662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2E9449-6840-4CBF-A746-08F223FF94EC}"/>
              </a:ext>
            </a:extLst>
          </p:cNvPr>
          <p:cNvGrpSpPr/>
          <p:nvPr/>
        </p:nvGrpSpPr>
        <p:grpSpPr>
          <a:xfrm>
            <a:off x="3743326" y="4438651"/>
            <a:ext cx="1562100" cy="2019300"/>
            <a:chOff x="3743326" y="4438651"/>
            <a:chExt cx="1562100" cy="2019300"/>
          </a:xfrm>
        </p:grpSpPr>
        <p:pic>
          <p:nvPicPr>
            <p:cNvPr id="3076" name="Picture 4" descr="「hdmi png」的圖片搜尋結果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02" b="96981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326" y="4438651"/>
              <a:ext cx="1562100" cy="20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4076701" y="5219701"/>
              <a:ext cx="89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HDMI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4972051" y="5816085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HDMI </a:t>
            </a:r>
            <a:r>
              <a:rPr lang="zh-CN" altLang="en-US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接螢幕</a:t>
            </a:r>
            <a:endParaRPr lang="zh-TW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76651" y="125730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Raspberry PI 3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6C97D094-F525-4728-913A-E5352334E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7" b="25244"/>
          <a:stretch/>
        </p:blipFill>
        <p:spPr bwMode="auto">
          <a:xfrm>
            <a:off x="7705727" y="1861791"/>
            <a:ext cx="3057939" cy="13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1">
            <a:extLst>
              <a:ext uri="{FF2B5EF4-FFF2-40B4-BE49-F238E27FC236}">
                <a16:creationId xmlns:a16="http://schemas.microsoft.com/office/drawing/2014/main" id="{AE6984A0-C4BD-4955-BF41-EE0151609F73}"/>
              </a:ext>
            </a:extLst>
          </p:cNvPr>
          <p:cNvSpPr txBox="1"/>
          <p:nvPr/>
        </p:nvSpPr>
        <p:spPr>
          <a:xfrm>
            <a:off x="7730642" y="3390901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接鍵盤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滑鼠</a:t>
            </a:r>
            <a:endParaRPr lang="zh-TW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B6846-18E6-4439-9F53-CE73E0BDC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2400" l="10000" r="90000">
                        <a14:foregroundMark x1="47800" y1="24000" x2="52700" y2="20700"/>
                      </a14:backgroundRemoval>
                    </a14:imgEffect>
                  </a14:imgLayer>
                </a14:imgProps>
              </a:ext>
            </a:extLst>
          </a:blip>
          <a:srcRect l="41941" t="18178" r="42404"/>
          <a:stretch/>
        </p:blipFill>
        <p:spPr>
          <a:xfrm>
            <a:off x="3302392" y="4438651"/>
            <a:ext cx="513155" cy="2682103"/>
          </a:xfrm>
          <a:prstGeom prst="rect">
            <a:avLst/>
          </a:prstGeom>
        </p:spPr>
      </p:pic>
      <p:sp>
        <p:nvSpPr>
          <p:cNvPr id="15" name="文字方塊 11">
            <a:extLst>
              <a:ext uri="{FF2B5EF4-FFF2-40B4-BE49-F238E27FC236}">
                <a16:creationId xmlns:a16="http://schemas.microsoft.com/office/drawing/2014/main" id="{45C44420-D23A-41C1-8F79-9CC0A1084CDA}"/>
              </a:ext>
            </a:extLst>
          </p:cNvPr>
          <p:cNvSpPr txBox="1"/>
          <p:nvPr/>
        </p:nvSpPr>
        <p:spPr>
          <a:xfrm>
            <a:off x="382591" y="5600641"/>
            <a:ext cx="2724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Micro USB </a:t>
            </a:r>
            <a:r>
              <a:rPr lang="zh-CN" altLang="en-US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供電</a:t>
            </a:r>
            <a:endParaRPr lang="en-US" altLang="zh-CN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5V, 2A</a:t>
            </a:r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71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raspbian power on screenãçåçæå°çµæ">
            <a:extLst>
              <a:ext uri="{FF2B5EF4-FFF2-40B4-BE49-F238E27FC236}">
                <a16:creationId xmlns:a16="http://schemas.microsoft.com/office/drawing/2014/main" id="{071F924B-EFA7-46C2-8467-A699C8011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3"/>
          <a:stretch/>
        </p:blipFill>
        <p:spPr bwMode="auto">
          <a:xfrm>
            <a:off x="1642573" y="404812"/>
            <a:ext cx="8906853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0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56A96-67A7-4E46-8A45-ACD0F72A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182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56A96-67A7-4E46-8A45-ACD0F72A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9DA697-F7B3-4D74-AED0-17D19565FDD8}"/>
              </a:ext>
            </a:extLst>
          </p:cNvPr>
          <p:cNvSpPr/>
          <p:nvPr/>
        </p:nvSpPr>
        <p:spPr>
          <a:xfrm>
            <a:off x="8673547" y="0"/>
            <a:ext cx="337931" cy="3445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C008B1-D7EA-498C-B8BF-67438456450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8842512" y="344557"/>
            <a:ext cx="1" cy="684143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5CD73A-A643-4C99-BD41-A487E268051D}"/>
              </a:ext>
            </a:extLst>
          </p:cNvPr>
          <p:cNvSpPr txBox="1"/>
          <p:nvPr/>
        </p:nvSpPr>
        <p:spPr>
          <a:xfrm>
            <a:off x="7693507" y="1028700"/>
            <a:ext cx="229801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FF00"/>
                </a:solidFill>
              </a:rPr>
              <a:t>點擊</a:t>
            </a:r>
            <a:r>
              <a:rPr lang="en-US" altLang="zh-CN" sz="2800" dirty="0">
                <a:solidFill>
                  <a:srgbClr val="00FF00"/>
                </a:solidFill>
              </a:rPr>
              <a:t>WIFI</a:t>
            </a:r>
            <a:r>
              <a:rPr lang="zh-CN" altLang="en-US" sz="2800" dirty="0">
                <a:solidFill>
                  <a:srgbClr val="00FF00"/>
                </a:solidFill>
              </a:rPr>
              <a:t>圖案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17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18F0-F576-4E68-B9B4-07AF50E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>
                <a:solidFill>
                  <a:schemeClr val="bg1"/>
                </a:solidFill>
              </a:rPr>
              <a:t>目錄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61F3-9CC3-4303-93B3-0E51235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功能說明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設定路由器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軟體架構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如何燒入</a:t>
            </a:r>
            <a:r>
              <a:rPr lang="en-US" altLang="zh-CN" dirty="0">
                <a:solidFill>
                  <a:schemeClr val="bg1"/>
                </a:solidFill>
              </a:rPr>
              <a:t>IMG</a:t>
            </a:r>
            <a:r>
              <a:rPr lang="zh-CN" altLang="en-US" dirty="0">
                <a:solidFill>
                  <a:schemeClr val="bg1"/>
                </a:solidFill>
              </a:rPr>
              <a:t>檔案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如何使用樹莓派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進入</a:t>
            </a:r>
            <a:r>
              <a:rPr lang="en-US" altLang="zh-CN" dirty="0" err="1">
                <a:solidFill>
                  <a:schemeClr val="bg1"/>
                </a:solidFill>
              </a:rPr>
              <a:t>NodeRED</a:t>
            </a:r>
            <a:r>
              <a:rPr lang="en-US" altLang="zh-CN" dirty="0">
                <a:solidFill>
                  <a:schemeClr val="bg1"/>
                </a:solidFill>
              </a:rPr>
              <a:t>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IFTTT</a:t>
            </a:r>
            <a:r>
              <a:rPr lang="zh-CN" altLang="en-US" dirty="0">
                <a:solidFill>
                  <a:schemeClr val="bg1"/>
                </a:solidFill>
              </a:rPr>
              <a:t>設定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LINE Notify</a:t>
            </a:r>
            <a:r>
              <a:rPr lang="zh-CN" altLang="en-US" dirty="0">
                <a:solidFill>
                  <a:schemeClr val="bg1"/>
                </a:solidFill>
              </a:rPr>
              <a:t>實現結果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079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0B4C1-2773-4B4C-B5B1-F5C7356F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D3D36-E45C-486C-B39A-7315EDA73CBA}"/>
              </a:ext>
            </a:extLst>
          </p:cNvPr>
          <p:cNvSpPr/>
          <p:nvPr/>
        </p:nvSpPr>
        <p:spPr>
          <a:xfrm>
            <a:off x="7315200" y="609600"/>
            <a:ext cx="3432313" cy="1391478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7ABF4E-E6D2-4368-A014-2D815FF6D97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9031356" y="2001078"/>
            <a:ext cx="1" cy="42326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1F384E-6C7D-48B1-A612-4B468312161C}"/>
              </a:ext>
            </a:extLst>
          </p:cNvPr>
          <p:cNvSpPr txBox="1"/>
          <p:nvPr/>
        </p:nvSpPr>
        <p:spPr>
          <a:xfrm>
            <a:off x="7682118" y="2424339"/>
            <a:ext cx="2698475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</a:t>
            </a:r>
            <a:r>
              <a:rPr lang="en-US" altLang="zh-CN" sz="2800" dirty="0">
                <a:solidFill>
                  <a:srgbClr val="00FF00"/>
                </a:solidFill>
              </a:rPr>
              <a:t>&amp;</a:t>
            </a:r>
            <a:r>
              <a:rPr lang="zh-CN" altLang="en-US" sz="2800" dirty="0">
                <a:solidFill>
                  <a:srgbClr val="00FF00"/>
                </a:solidFill>
              </a:rPr>
              <a:t>連接</a:t>
            </a:r>
            <a:r>
              <a:rPr lang="en-US" altLang="zh-CN" sz="2800" dirty="0">
                <a:solidFill>
                  <a:srgbClr val="00FF00"/>
                </a:solidFill>
              </a:rPr>
              <a:t>WIFI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901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45FF9-73B1-41E2-BDDD-BAC76BBA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C3F90E-BCE8-4B60-8B40-208ABF51E634}"/>
              </a:ext>
            </a:extLst>
          </p:cNvPr>
          <p:cNvSpPr/>
          <p:nvPr/>
        </p:nvSpPr>
        <p:spPr>
          <a:xfrm>
            <a:off x="8163339" y="569843"/>
            <a:ext cx="2478157" cy="265044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F7A3B-3C32-4B48-8CDE-3438CB18AA03}"/>
              </a:ext>
            </a:extLst>
          </p:cNvPr>
          <p:cNvSpPr txBox="1"/>
          <p:nvPr/>
        </p:nvSpPr>
        <p:spPr>
          <a:xfrm>
            <a:off x="7447722" y="1403057"/>
            <a:ext cx="2969763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FF00"/>
                </a:solidFill>
              </a:rPr>
              <a:t>R</a:t>
            </a:r>
            <a:r>
              <a:rPr lang="en-US" altLang="zh-CN" sz="2800" dirty="0">
                <a:solidFill>
                  <a:srgbClr val="00FF00"/>
                </a:solidFill>
              </a:rPr>
              <a:t>aspberry PI 3</a:t>
            </a:r>
            <a:r>
              <a:rPr lang="zh-CN" altLang="en-US" sz="2800" dirty="0">
                <a:solidFill>
                  <a:srgbClr val="00FF00"/>
                </a:solidFill>
              </a:rPr>
              <a:t>的</a:t>
            </a:r>
            <a:r>
              <a:rPr lang="en-US" altLang="zh-CN" sz="2800" dirty="0">
                <a:solidFill>
                  <a:srgbClr val="00FF00"/>
                </a:solidFill>
              </a:rPr>
              <a:t>IP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5A206-963B-4206-9764-607FFF94B412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flipH="1">
            <a:off x="8932604" y="834887"/>
            <a:ext cx="469814" cy="56817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450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nodered pngãçåçæå°çµæ">
            <a:extLst>
              <a:ext uri="{FF2B5EF4-FFF2-40B4-BE49-F238E27FC236}">
                <a16:creationId xmlns:a16="http://schemas.microsoft.com/office/drawing/2014/main" id="{19A14E71-187D-4DA3-8D21-BD4FAA04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219200"/>
            <a:ext cx="2914650" cy="2914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376885" y="4562476"/>
            <a:ext cx="7438230" cy="1181099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CN" sz="60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Node-RED </a:t>
            </a:r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程式介紹</a:t>
            </a:r>
            <a:endParaRPr lang="en-US" sz="60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3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56A96-67A7-4E46-8A45-ACD0F72A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9DA697-F7B3-4D74-AED0-17D19565FDD8}"/>
              </a:ext>
            </a:extLst>
          </p:cNvPr>
          <p:cNvSpPr/>
          <p:nvPr/>
        </p:nvSpPr>
        <p:spPr>
          <a:xfrm>
            <a:off x="1526126" y="0"/>
            <a:ext cx="337931" cy="3445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C008B1-D7EA-498C-B8BF-67438456450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695092" y="344557"/>
            <a:ext cx="577578" cy="90225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5CD73A-A643-4C99-BD41-A487E268051D}"/>
              </a:ext>
            </a:extLst>
          </p:cNvPr>
          <p:cNvSpPr txBox="1"/>
          <p:nvPr/>
        </p:nvSpPr>
        <p:spPr>
          <a:xfrm>
            <a:off x="1802140" y="1246814"/>
            <a:ext cx="94106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3031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9884-A642-42D2-8C81-0335C6AB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B6F35-6DEF-4935-9CB2-A49DE848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92E84-E9E8-4301-82E1-276319C8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7F8D4-E4BA-4BC6-AE20-AD428AC2CBC3}"/>
              </a:ext>
            </a:extLst>
          </p:cNvPr>
          <p:cNvSpPr/>
          <p:nvPr/>
        </p:nvSpPr>
        <p:spPr>
          <a:xfrm>
            <a:off x="1510018" y="365125"/>
            <a:ext cx="1956033" cy="281338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D6FB99-A461-411F-B764-000A9222B118}"/>
              </a:ext>
            </a:extLst>
          </p:cNvPr>
          <p:cNvSpPr/>
          <p:nvPr/>
        </p:nvSpPr>
        <p:spPr>
          <a:xfrm>
            <a:off x="3466052" y="1627464"/>
            <a:ext cx="2498520" cy="34456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95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7763-D304-45CD-94B0-85FDB732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8B7D-0362-471C-8D4E-673E08F7A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40690-3E69-4A3A-84F2-62752968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19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5204-A0A8-4011-B6B2-B9CB1E0E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184D-6600-4F4B-9E8F-A0F7653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9CA7-81DA-453E-986F-C96B2336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F6DE57-023D-4BB6-8C52-E69ED7D72263}"/>
              </a:ext>
            </a:extLst>
          </p:cNvPr>
          <p:cNvSpPr/>
          <p:nvPr/>
        </p:nvSpPr>
        <p:spPr>
          <a:xfrm>
            <a:off x="6392411" y="2600587"/>
            <a:ext cx="1996580" cy="218114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A90F5-31C3-496A-BBB5-CE1C5F4065E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8388991" y="2709644"/>
            <a:ext cx="838200" cy="76944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325EBD-1C29-461F-843B-5BA2D078CC50}"/>
              </a:ext>
            </a:extLst>
          </p:cNvPr>
          <p:cNvSpPr txBox="1"/>
          <p:nvPr/>
        </p:nvSpPr>
        <p:spPr>
          <a:xfrm>
            <a:off x="9227191" y="2524978"/>
            <a:ext cx="106974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複製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086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E013-1B7E-41B1-9ADD-0833B612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AB2D-47DB-40E7-BA5C-BF31E98D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864E8-E1B4-45A9-A175-CFB15161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089363-C105-4709-A670-7F0DC643843A}"/>
              </a:ext>
            </a:extLst>
          </p:cNvPr>
          <p:cNvSpPr/>
          <p:nvPr/>
        </p:nvSpPr>
        <p:spPr>
          <a:xfrm>
            <a:off x="1903630" y="0"/>
            <a:ext cx="337931" cy="3445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028E0D-59A1-4ED2-906E-99EC8283C83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072596" y="344557"/>
            <a:ext cx="304969" cy="115199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FAD308-AD2B-4EBF-9DEB-88335BA27B3D}"/>
              </a:ext>
            </a:extLst>
          </p:cNvPr>
          <p:cNvSpPr txBox="1"/>
          <p:nvPr/>
        </p:nvSpPr>
        <p:spPr>
          <a:xfrm>
            <a:off x="1903630" y="1496547"/>
            <a:ext cx="947869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360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C2BE-BB25-4CAB-B18D-642A12B0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4371-C2FA-410E-A70B-446FC2DF2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59A5C-B9F9-4866-BFAE-ED5028E8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B9B359-1A55-4CC5-A544-26B75CACFE7F}"/>
              </a:ext>
            </a:extLst>
          </p:cNvPr>
          <p:cNvSpPr/>
          <p:nvPr/>
        </p:nvSpPr>
        <p:spPr>
          <a:xfrm>
            <a:off x="2306110" y="872710"/>
            <a:ext cx="4239969" cy="271878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5470C-3F44-415A-832A-9E65053A6D3C}"/>
              </a:ext>
            </a:extLst>
          </p:cNvPr>
          <p:cNvSpPr txBox="1"/>
          <p:nvPr/>
        </p:nvSpPr>
        <p:spPr>
          <a:xfrm>
            <a:off x="3106335" y="1673087"/>
            <a:ext cx="263951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點擊滑鼠</a:t>
            </a:r>
            <a:r>
              <a:rPr lang="zh-CN" altLang="en-US" sz="2800" dirty="0">
                <a:solidFill>
                  <a:srgbClr val="FFFF00"/>
                </a:solidFill>
              </a:rPr>
              <a:t>右鍵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248A8-11E6-47C2-9524-544ADDB7BF5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426094" y="1144588"/>
            <a:ext cx="1" cy="528499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6444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C2BE-BB25-4CAB-B18D-642A12B0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4371-C2FA-410E-A70B-446FC2DF2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59A5C-B9F9-4866-BFAE-ED5028E8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703E2E-4356-44F1-8C27-6D4899D9AFA7}"/>
              </a:ext>
            </a:extLst>
          </p:cNvPr>
          <p:cNvSpPr/>
          <p:nvPr/>
        </p:nvSpPr>
        <p:spPr>
          <a:xfrm>
            <a:off x="6546079" y="2213361"/>
            <a:ext cx="2333001" cy="26491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D2A04-0313-4886-968B-365C81C97C71}"/>
              </a:ext>
            </a:extLst>
          </p:cNvPr>
          <p:cNvSpPr txBox="1"/>
          <p:nvPr/>
        </p:nvSpPr>
        <p:spPr>
          <a:xfrm>
            <a:off x="6266531" y="2905780"/>
            <a:ext cx="2892095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選擇</a:t>
            </a:r>
            <a:r>
              <a:rPr lang="en-US" altLang="zh-CN" sz="2800" dirty="0">
                <a:solidFill>
                  <a:srgbClr val="00FF00"/>
                </a:solidFill>
              </a:rPr>
              <a:t>Paste and go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2AACA-E2D9-4865-B163-83DDFC8426C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712579" y="2478280"/>
            <a:ext cx="1" cy="42750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61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D787098-F7C0-4B5F-8E59-0810E2766F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5989" y="112714"/>
            <a:ext cx="10360025" cy="9540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功能說明</a:t>
            </a:r>
            <a:endParaRPr lang="en-US" altLang="en-US" sz="6000" dirty="0">
              <a:solidFill>
                <a:schemeClr val="bg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TextBox 8">
            <a:extLst>
              <a:ext uri="{FF2B5EF4-FFF2-40B4-BE49-F238E27FC236}">
                <a16:creationId xmlns:a16="http://schemas.microsoft.com/office/drawing/2014/main" id="{4D04645D-8DD6-4C84-8520-4CA55A52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8" y="1674674"/>
            <a:ext cx="1100534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742950" indent="-742950" eaLnBrk="1" hangingPunct="1">
              <a:buFont typeface="+mj-lt"/>
              <a:buAutoNum type="arabicPeriod"/>
            </a:pP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利用網頁端控制</a:t>
            </a:r>
            <a:r>
              <a:rPr lang="en-US" altLang="zh-TW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B</a:t>
            </a:r>
            <a:r>
              <a:rPr lang="en-US" altLang="zh-CN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rian GO</a:t>
            </a: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板子上的</a:t>
            </a:r>
            <a:r>
              <a:rPr lang="en-US" altLang="zh-TW" sz="3600" dirty="0">
                <a:solidFill>
                  <a:srgbClr val="FFC000"/>
                </a:solidFill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LED</a:t>
            </a: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和蜂鳴器。</a:t>
            </a:r>
            <a:endParaRPr lang="en-US" altLang="zh-CN" sz="3600" dirty="0">
              <a:solidFill>
                <a:srgbClr val="FFFFFF"/>
              </a:solidFill>
              <a:ea typeface="+mn-ea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marL="742950" indent="-742950" eaLnBrk="1" hangingPunct="1">
              <a:buFont typeface="+mj-lt"/>
              <a:buAutoNum type="arabicPeriod"/>
            </a:pPr>
            <a:r>
              <a:rPr lang="zh-CN" altLang="en-US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上傳溫度值</a:t>
            </a:r>
            <a:r>
              <a:rPr lang="en-US" altLang="zh-CN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,</a:t>
            </a:r>
            <a:r>
              <a:rPr lang="zh-CN" altLang="en-US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可變電阻的電壓值</a:t>
            </a:r>
            <a:r>
              <a:rPr lang="en-US" altLang="zh-CN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,</a:t>
            </a:r>
            <a:r>
              <a:rPr lang="zh-CN" altLang="en-US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紅外線感測值和超音波感測值在網頁上</a:t>
            </a:r>
            <a:r>
              <a:rPr lang="en-US" altLang="en-US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。</a:t>
            </a:r>
            <a:endParaRPr lang="en-US" altLang="zh-CN" sz="3600" dirty="0">
              <a:solidFill>
                <a:schemeClr val="bg1"/>
              </a:solidFill>
              <a:ea typeface="+mn-ea"/>
              <a:cs typeface="Arial" panose="020B0604020202020204" pitchFamily="34" charset="0"/>
              <a:sym typeface="YouYuan" pitchFamily="1" charset="-122"/>
            </a:endParaRPr>
          </a:p>
          <a:p>
            <a:pPr marL="742950" indent="-742950" eaLnBrk="1" hangingPunct="1">
              <a:buFont typeface="+mj-lt"/>
              <a:buAutoNum type="arabicPeriod"/>
            </a:pP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網頁端可設定</a:t>
            </a:r>
            <a:r>
              <a:rPr lang="zh-CN" altLang="en-US" sz="3600" dirty="0">
                <a:solidFill>
                  <a:srgbClr val="FF0000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警告值</a:t>
            </a: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，並發送訊息至</a:t>
            </a:r>
            <a:r>
              <a:rPr lang="en-US" altLang="zh-CN" sz="3600" dirty="0">
                <a:solidFill>
                  <a:srgbClr val="0EF614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LINE Notify</a:t>
            </a:r>
            <a:r>
              <a:rPr lang="zh-CN" altLang="en-US" sz="3600" dirty="0">
                <a:solidFill>
                  <a:srgbClr val="FFFFFF"/>
                </a:solidFill>
                <a:ea typeface="+mn-ea"/>
                <a:cs typeface="Arial" panose="020B0604020202020204" pitchFamily="34" charset="0"/>
                <a:sym typeface="YouYuan" pitchFamily="1" charset="-122"/>
              </a:rPr>
              <a:t>。</a:t>
            </a:r>
            <a:endParaRPr lang="en-US" altLang="en-US" sz="3600" dirty="0">
              <a:solidFill>
                <a:srgbClr val="FFFFFF"/>
              </a:solidFill>
              <a:ea typeface="+mn-ea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5750" y="118870"/>
            <a:ext cx="10360501" cy="9479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Node-RED IDE</a:t>
            </a:r>
            <a:endParaRPr 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4F9AF-B31C-4EFB-A428-5F5CF2ADB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7106" y="975946"/>
            <a:ext cx="1142850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24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B8F68-1C39-4A41-A7AF-20930C39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21" y="323081"/>
            <a:ext cx="9317757" cy="6211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40A29-65F1-4751-8E62-C8102D8571B2}"/>
              </a:ext>
            </a:extLst>
          </p:cNvPr>
          <p:cNvSpPr txBox="1"/>
          <p:nvPr/>
        </p:nvSpPr>
        <p:spPr>
          <a:xfrm>
            <a:off x="4784435" y="2967335"/>
            <a:ext cx="1311564" cy="461665"/>
          </a:xfrm>
          <a:prstGeom prst="rect">
            <a:avLst/>
          </a:prstGeom>
          <a:solidFill>
            <a:srgbClr val="5184E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工作區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550BD-5F31-40DE-9A45-EA77871F240B}"/>
              </a:ext>
            </a:extLst>
          </p:cNvPr>
          <p:cNvSpPr txBox="1"/>
          <p:nvPr/>
        </p:nvSpPr>
        <p:spPr>
          <a:xfrm>
            <a:off x="8787531" y="2969797"/>
            <a:ext cx="1311564" cy="461665"/>
          </a:xfrm>
          <a:prstGeom prst="rect">
            <a:avLst/>
          </a:prstGeom>
          <a:solidFill>
            <a:srgbClr val="51E25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側邊欄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94090-72C0-41F0-AB99-AEDB4E5274AD}"/>
              </a:ext>
            </a:extLst>
          </p:cNvPr>
          <p:cNvSpPr txBox="1"/>
          <p:nvPr/>
        </p:nvSpPr>
        <p:spPr>
          <a:xfrm>
            <a:off x="1471323" y="2967335"/>
            <a:ext cx="1311564" cy="461665"/>
          </a:xfrm>
          <a:prstGeom prst="rect">
            <a:avLst/>
          </a:prstGeom>
          <a:solidFill>
            <a:srgbClr val="E04F4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方塊圖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A6F02-2310-4582-AE10-8CF9013C9D6D}"/>
              </a:ext>
            </a:extLst>
          </p:cNvPr>
          <p:cNvSpPr/>
          <p:nvPr/>
        </p:nvSpPr>
        <p:spPr>
          <a:xfrm>
            <a:off x="5275170" y="323081"/>
            <a:ext cx="950139" cy="307777"/>
          </a:xfrm>
          <a:prstGeom prst="rect">
            <a:avLst/>
          </a:prstGeom>
          <a:solidFill>
            <a:srgbClr val="BDB71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381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5B56-8805-48B3-9DB5-7BF73E3E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7106" y="975946"/>
            <a:ext cx="11428503" cy="5600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5750" y="118870"/>
            <a:ext cx="10360501" cy="9479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Node-RED IDE</a:t>
            </a:r>
            <a:endParaRPr 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9C3CC-3446-4193-9176-7B19A0080FBC}"/>
              </a:ext>
            </a:extLst>
          </p:cNvPr>
          <p:cNvSpPr txBox="1"/>
          <p:nvPr/>
        </p:nvSpPr>
        <p:spPr>
          <a:xfrm>
            <a:off x="274744" y="1258222"/>
            <a:ext cx="1782656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方塊圖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045A67-6756-499C-9EB6-67A5B6F8D3D6}"/>
              </a:ext>
            </a:extLst>
          </p:cNvPr>
          <p:cNvSpPr/>
          <p:nvPr/>
        </p:nvSpPr>
        <p:spPr>
          <a:xfrm>
            <a:off x="465244" y="1885762"/>
            <a:ext cx="838200" cy="4589020"/>
          </a:xfrm>
          <a:prstGeom prst="roundRect">
            <a:avLst>
              <a:gd name="adj" fmla="val 8762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35646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AF39B-6EBA-4207-8D8E-79072FBB0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7106" y="975946"/>
            <a:ext cx="11428503" cy="5600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5750" y="118870"/>
            <a:ext cx="10360501" cy="9479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Node-RED IDE</a:t>
            </a:r>
            <a:endParaRPr 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E50127-9232-4A9B-851C-12C7A77401D2}"/>
              </a:ext>
            </a:extLst>
          </p:cNvPr>
          <p:cNvSpPr/>
          <p:nvPr/>
        </p:nvSpPr>
        <p:spPr>
          <a:xfrm>
            <a:off x="2057400" y="1679331"/>
            <a:ext cx="7162800" cy="4569069"/>
          </a:xfrm>
          <a:prstGeom prst="roundRect">
            <a:avLst>
              <a:gd name="adj" fmla="val 6167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23CF0-7010-4956-BBD3-4177365CC228}"/>
              </a:ext>
            </a:extLst>
          </p:cNvPr>
          <p:cNvSpPr txBox="1"/>
          <p:nvPr/>
        </p:nvSpPr>
        <p:spPr>
          <a:xfrm>
            <a:off x="7162784" y="1804621"/>
            <a:ext cx="1782656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工作區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81175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63CAC7-3829-456D-BC73-2A1688F0A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7106" y="975946"/>
            <a:ext cx="11428503" cy="5600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5750" y="118870"/>
            <a:ext cx="10360501" cy="9479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Node-RED IDE</a:t>
            </a:r>
            <a:endParaRPr 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B523ED-7C43-48D9-A2DF-5365D2306627}"/>
              </a:ext>
            </a:extLst>
          </p:cNvPr>
          <p:cNvSpPr/>
          <p:nvPr/>
        </p:nvSpPr>
        <p:spPr>
          <a:xfrm>
            <a:off x="10571300" y="949749"/>
            <a:ext cx="838200" cy="327991"/>
          </a:xfrm>
          <a:prstGeom prst="round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8DF23-8B70-48DC-BD2A-CF14DAF037CD}"/>
              </a:ext>
            </a:extLst>
          </p:cNvPr>
          <p:cNvSpPr txBox="1"/>
          <p:nvPr/>
        </p:nvSpPr>
        <p:spPr>
          <a:xfrm>
            <a:off x="10335186" y="381384"/>
            <a:ext cx="1310428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執行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5353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729563-8E88-4B58-9E83-3C28813E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7106" y="975946"/>
            <a:ext cx="11428503" cy="5600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5750" y="118870"/>
            <a:ext cx="10360501" cy="9479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Node-RED IDE</a:t>
            </a:r>
            <a:endParaRPr lang="en-US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B523ED-7C43-48D9-A2DF-5365D2306627}"/>
              </a:ext>
            </a:extLst>
          </p:cNvPr>
          <p:cNvSpPr/>
          <p:nvPr/>
        </p:nvSpPr>
        <p:spPr>
          <a:xfrm>
            <a:off x="10588885" y="960058"/>
            <a:ext cx="838200" cy="327991"/>
          </a:xfrm>
          <a:prstGeom prst="round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9C3CC-3446-4193-9176-7B19A0080FBC}"/>
              </a:ext>
            </a:extLst>
          </p:cNvPr>
          <p:cNvSpPr txBox="1"/>
          <p:nvPr/>
        </p:nvSpPr>
        <p:spPr>
          <a:xfrm>
            <a:off x="412116" y="1018044"/>
            <a:ext cx="1645284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方塊圖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045A67-6756-499C-9EB6-67A5B6F8D3D6}"/>
              </a:ext>
            </a:extLst>
          </p:cNvPr>
          <p:cNvSpPr/>
          <p:nvPr/>
        </p:nvSpPr>
        <p:spPr>
          <a:xfrm>
            <a:off x="465244" y="1659380"/>
            <a:ext cx="838200" cy="4815402"/>
          </a:xfrm>
          <a:prstGeom prst="roundRect">
            <a:avLst>
              <a:gd name="adj" fmla="val 8762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E50127-9232-4A9B-851C-12C7A77401D2}"/>
              </a:ext>
            </a:extLst>
          </p:cNvPr>
          <p:cNvSpPr/>
          <p:nvPr/>
        </p:nvSpPr>
        <p:spPr>
          <a:xfrm>
            <a:off x="2057400" y="1659380"/>
            <a:ext cx="7162800" cy="4589020"/>
          </a:xfrm>
          <a:prstGeom prst="roundRect">
            <a:avLst>
              <a:gd name="adj" fmla="val 6167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23CF0-7010-4956-BBD3-4177365CC228}"/>
              </a:ext>
            </a:extLst>
          </p:cNvPr>
          <p:cNvSpPr txBox="1"/>
          <p:nvPr/>
        </p:nvSpPr>
        <p:spPr>
          <a:xfrm>
            <a:off x="7261332" y="1781442"/>
            <a:ext cx="1782656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工作區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8DF23-8B70-48DC-BD2A-CF14DAF037CD}"/>
              </a:ext>
            </a:extLst>
          </p:cNvPr>
          <p:cNvSpPr txBox="1"/>
          <p:nvPr/>
        </p:nvSpPr>
        <p:spPr>
          <a:xfrm>
            <a:off x="10352771" y="1309235"/>
            <a:ext cx="1310428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  <a:latin typeface="+mn-ea"/>
              </a:rPr>
              <a:t>3.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執行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4680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A278C6-B721-49C0-B60C-EBCA864B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452087" y="702417"/>
            <a:ext cx="11428503" cy="56007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E24016-82EF-4E5E-A406-09D1A613BA7D}"/>
              </a:ext>
            </a:extLst>
          </p:cNvPr>
          <p:cNvSpPr/>
          <p:nvPr/>
        </p:nvSpPr>
        <p:spPr>
          <a:xfrm>
            <a:off x="1603884" y="975624"/>
            <a:ext cx="5034308" cy="25529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16A5-4EA6-45C2-99E3-66D8EFBCE639}"/>
              </a:ext>
            </a:extLst>
          </p:cNvPr>
          <p:cNvSpPr txBox="1"/>
          <p:nvPr/>
        </p:nvSpPr>
        <p:spPr>
          <a:xfrm>
            <a:off x="5161041" y="1273297"/>
            <a:ext cx="1477151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FF00"/>
                </a:solidFill>
              </a:rPr>
              <a:t>顯示頁面</a:t>
            </a:r>
            <a:endParaRPr 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5280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AF3C5A-C9D5-49E4-9B54-245241657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7"/>
          <a:stretch/>
        </p:blipFill>
        <p:spPr>
          <a:xfrm>
            <a:off x="381748" y="1004464"/>
            <a:ext cx="11428503" cy="56007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193548-AB4F-44BB-8241-7821280C0F4C}"/>
              </a:ext>
            </a:extLst>
          </p:cNvPr>
          <p:cNvSpPr/>
          <p:nvPr/>
        </p:nvSpPr>
        <p:spPr>
          <a:xfrm>
            <a:off x="5092679" y="1224271"/>
            <a:ext cx="1607415" cy="2976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B4C4-A6EF-4EFE-AF97-504AF9338282}"/>
              </a:ext>
            </a:extLst>
          </p:cNvPr>
          <p:cNvSpPr txBox="1"/>
          <p:nvPr/>
        </p:nvSpPr>
        <p:spPr>
          <a:xfrm>
            <a:off x="5092679" y="1618643"/>
            <a:ext cx="1607414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點擊兩下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104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8F16CCC-7D42-4CB1-82A7-4A08E236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2" t="22997" r="14610" b="19144"/>
          <a:stretch/>
        </p:blipFill>
        <p:spPr>
          <a:xfrm>
            <a:off x="4416" y="638716"/>
            <a:ext cx="12187584" cy="55805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1F7C6FD-F99B-4A3C-B6A3-3A6B8D04CC45}"/>
              </a:ext>
            </a:extLst>
          </p:cNvPr>
          <p:cNvSpPr/>
          <p:nvPr/>
        </p:nvSpPr>
        <p:spPr>
          <a:xfrm>
            <a:off x="5943355" y="1910475"/>
            <a:ext cx="927228" cy="2976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2C6DB4-43DA-4DCC-A5CE-CEBB5F7F88BA}"/>
              </a:ext>
            </a:extLst>
          </p:cNvPr>
          <p:cNvSpPr txBox="1"/>
          <p:nvPr/>
        </p:nvSpPr>
        <p:spPr>
          <a:xfrm>
            <a:off x="7269262" y="1797693"/>
            <a:ext cx="1817587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更改名稱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4D9902-7898-4A9C-A5B9-A961FE93A9F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870583" y="2059303"/>
            <a:ext cx="398679" cy="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823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8F16CCC-7D42-4CB1-82A7-4A08E236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2" t="22997" r="14610" b="19144"/>
          <a:stretch/>
        </p:blipFill>
        <p:spPr>
          <a:xfrm>
            <a:off x="4416" y="638716"/>
            <a:ext cx="12187584" cy="558056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1F7C6FD-F99B-4A3C-B6A3-3A6B8D04CC45}"/>
              </a:ext>
            </a:extLst>
          </p:cNvPr>
          <p:cNvSpPr/>
          <p:nvPr/>
        </p:nvSpPr>
        <p:spPr>
          <a:xfrm>
            <a:off x="5951744" y="2321535"/>
            <a:ext cx="776227" cy="2976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2C6DB4-43DA-4DCC-A5CE-CEBB5F7F88BA}"/>
              </a:ext>
            </a:extLst>
          </p:cNvPr>
          <p:cNvSpPr txBox="1"/>
          <p:nvPr/>
        </p:nvSpPr>
        <p:spPr>
          <a:xfrm>
            <a:off x="7335937" y="1993309"/>
            <a:ext cx="2617688" cy="9541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E</a:t>
            </a:r>
            <a:r>
              <a:rPr lang="en-US" altLang="zh-CN" sz="2800" dirty="0">
                <a:solidFill>
                  <a:srgbClr val="00FF00"/>
                </a:solidFill>
              </a:rPr>
              <a:t>nabled = </a:t>
            </a:r>
            <a:r>
              <a:rPr lang="zh-CN" altLang="en-US" sz="2800" dirty="0">
                <a:solidFill>
                  <a:srgbClr val="00FF00"/>
                </a:solidFill>
              </a:rPr>
              <a:t>開啓</a:t>
            </a:r>
            <a:endParaRPr lang="en-US" altLang="zh-CN" sz="2800" dirty="0">
              <a:solidFill>
                <a:srgbClr val="00FF00"/>
              </a:solidFill>
            </a:endParaRPr>
          </a:p>
          <a:p>
            <a:pPr algn="ctr"/>
            <a:r>
              <a:rPr lang="en-US" altLang="zh-CN" sz="2800" dirty="0">
                <a:solidFill>
                  <a:srgbClr val="00FF00"/>
                </a:solidFill>
              </a:rPr>
              <a:t>Disabled = </a:t>
            </a:r>
            <a:r>
              <a:rPr lang="zh-CN" altLang="en-US" sz="2800" dirty="0">
                <a:solidFill>
                  <a:srgbClr val="00FF00"/>
                </a:solidFill>
              </a:rPr>
              <a:t>關閉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4D9902-7898-4A9C-A5B9-A961FE93A9F5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727971" y="2470363"/>
            <a:ext cx="607966" cy="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440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481B-D023-4A03-91CD-04830041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38" y="17463"/>
            <a:ext cx="10362724" cy="1223962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+mn-ea"/>
                <a:ea typeface="+mn-ea"/>
              </a:rPr>
              <a:t>設定路由器</a:t>
            </a:r>
            <a:endParaRPr lang="en-US" sz="5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8BD4A-47FD-4DF6-A2BA-A2BD49DA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1" y="1143000"/>
            <a:ext cx="10344299" cy="55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8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ECD22-8C15-4061-A6FE-E47061E23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13503" r="18684" b="5823"/>
          <a:stretch/>
        </p:blipFill>
        <p:spPr>
          <a:xfrm>
            <a:off x="939311" y="262513"/>
            <a:ext cx="10313377" cy="63329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204895-A42C-48AF-8BA4-D1F08284AA91}"/>
              </a:ext>
            </a:extLst>
          </p:cNvPr>
          <p:cNvSpPr/>
          <p:nvPr/>
        </p:nvSpPr>
        <p:spPr>
          <a:xfrm>
            <a:off x="2683252" y="918130"/>
            <a:ext cx="2231647" cy="1597891"/>
          </a:xfrm>
          <a:prstGeom prst="roundRect">
            <a:avLst>
              <a:gd name="adj" fmla="val 6262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058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495F46-79ED-4C5E-9D2C-A33EA16F6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13503" r="27774" b="24991"/>
          <a:stretch/>
        </p:blipFill>
        <p:spPr>
          <a:xfrm>
            <a:off x="688807" y="526910"/>
            <a:ext cx="10814386" cy="58041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B2BD6A-A7E7-4046-9D31-D4CD4AB4F9C9}"/>
              </a:ext>
            </a:extLst>
          </p:cNvPr>
          <p:cNvSpPr/>
          <p:nvPr/>
        </p:nvSpPr>
        <p:spPr>
          <a:xfrm>
            <a:off x="2777216" y="1318846"/>
            <a:ext cx="1267246" cy="1901139"/>
          </a:xfrm>
          <a:prstGeom prst="roundRect">
            <a:avLst>
              <a:gd name="adj" fmla="val 8458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84247-BADC-472B-BBAD-301C53D6F421}"/>
              </a:ext>
            </a:extLst>
          </p:cNvPr>
          <p:cNvSpPr txBox="1"/>
          <p:nvPr/>
        </p:nvSpPr>
        <p:spPr>
          <a:xfrm>
            <a:off x="2547095" y="3303908"/>
            <a:ext cx="172748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FF00"/>
                </a:solidFill>
              </a:rPr>
              <a:t>UI</a:t>
            </a:r>
            <a:r>
              <a:rPr lang="zh-CN" altLang="en-US" sz="2800" dirty="0">
                <a:solidFill>
                  <a:srgbClr val="00FF00"/>
                </a:solidFill>
              </a:rPr>
              <a:t> 輸入端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8750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00CFF3-0002-4B5A-BCA7-18ECDBDF8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13503" r="27774" b="24991"/>
          <a:stretch/>
        </p:blipFill>
        <p:spPr>
          <a:xfrm>
            <a:off x="688807" y="526910"/>
            <a:ext cx="10814386" cy="580417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B2BD6A-A7E7-4046-9D31-D4CD4AB4F9C9}"/>
              </a:ext>
            </a:extLst>
          </p:cNvPr>
          <p:cNvSpPr/>
          <p:nvPr/>
        </p:nvSpPr>
        <p:spPr>
          <a:xfrm>
            <a:off x="4102632" y="1237762"/>
            <a:ext cx="1357391" cy="1989015"/>
          </a:xfrm>
          <a:prstGeom prst="roundRect">
            <a:avLst>
              <a:gd name="adj" fmla="val 8458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85825-DA08-4F58-8FF4-686332E331AB}"/>
              </a:ext>
            </a:extLst>
          </p:cNvPr>
          <p:cNvSpPr txBox="1"/>
          <p:nvPr/>
        </p:nvSpPr>
        <p:spPr>
          <a:xfrm>
            <a:off x="5571571" y="2703557"/>
            <a:ext cx="1394687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副程式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8746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E3C9D-428D-468D-9464-28543FF0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4091" r="14394" b="15770"/>
          <a:stretch/>
        </p:blipFill>
        <p:spPr>
          <a:xfrm>
            <a:off x="0" y="640405"/>
            <a:ext cx="12192000" cy="55771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A09364-B0A5-44F9-8ECC-F5E36D751F05}"/>
              </a:ext>
            </a:extLst>
          </p:cNvPr>
          <p:cNvSpPr/>
          <p:nvPr/>
        </p:nvSpPr>
        <p:spPr>
          <a:xfrm>
            <a:off x="5865091" y="2253673"/>
            <a:ext cx="2927927" cy="443345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286914-8291-4C26-A34E-E7D9CC114C5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8793018" y="2475345"/>
            <a:ext cx="750743" cy="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648572-2C03-46D7-AACE-12F12C1D0738}"/>
              </a:ext>
            </a:extLst>
          </p:cNvPr>
          <p:cNvSpPr txBox="1"/>
          <p:nvPr/>
        </p:nvSpPr>
        <p:spPr>
          <a:xfrm>
            <a:off x="9543761" y="2213735"/>
            <a:ext cx="1276639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UI</a:t>
            </a:r>
            <a:r>
              <a:rPr lang="zh-CN" altLang="en-US" sz="2800" dirty="0">
                <a:solidFill>
                  <a:srgbClr val="00FF00"/>
                </a:solidFill>
              </a:rPr>
              <a:t>位置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793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E3C9D-428D-468D-9464-28543FF0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4091" r="14394" b="15770"/>
          <a:stretch/>
        </p:blipFill>
        <p:spPr>
          <a:xfrm>
            <a:off x="0" y="640405"/>
            <a:ext cx="12192000" cy="55771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A09364-B0A5-44F9-8ECC-F5E36D751F05}"/>
              </a:ext>
            </a:extLst>
          </p:cNvPr>
          <p:cNvSpPr/>
          <p:nvPr/>
        </p:nvSpPr>
        <p:spPr>
          <a:xfrm>
            <a:off x="5911274" y="2669248"/>
            <a:ext cx="526472" cy="36933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286914-8291-4C26-A34E-E7D9CC114C5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437746" y="2853914"/>
            <a:ext cx="473363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648572-2C03-46D7-AACE-12F12C1D0738}"/>
              </a:ext>
            </a:extLst>
          </p:cNvPr>
          <p:cNvSpPr txBox="1"/>
          <p:nvPr/>
        </p:nvSpPr>
        <p:spPr>
          <a:xfrm>
            <a:off x="6911109" y="2592304"/>
            <a:ext cx="1223241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UI</a:t>
            </a:r>
            <a:r>
              <a:rPr lang="zh-CN" altLang="en-US" sz="2800" dirty="0">
                <a:solidFill>
                  <a:srgbClr val="00FF00"/>
                </a:solidFill>
              </a:rPr>
              <a:t>大小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2817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E3C9D-428D-468D-9464-28543FF0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4091" r="14394" b="15770"/>
          <a:stretch/>
        </p:blipFill>
        <p:spPr>
          <a:xfrm>
            <a:off x="0" y="640405"/>
            <a:ext cx="12192000" cy="55771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A09364-B0A5-44F9-8ECC-F5E36D751F05}"/>
              </a:ext>
            </a:extLst>
          </p:cNvPr>
          <p:cNvSpPr/>
          <p:nvPr/>
        </p:nvSpPr>
        <p:spPr>
          <a:xfrm>
            <a:off x="5920509" y="3089685"/>
            <a:ext cx="2844799" cy="36933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286914-8291-4C26-A34E-E7D9CC114C58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765308" y="3274351"/>
            <a:ext cx="505691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648572-2C03-46D7-AACE-12F12C1D0738}"/>
              </a:ext>
            </a:extLst>
          </p:cNvPr>
          <p:cNvSpPr txBox="1"/>
          <p:nvPr/>
        </p:nvSpPr>
        <p:spPr>
          <a:xfrm>
            <a:off x="9270999" y="3012741"/>
            <a:ext cx="1616075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方塊名稱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290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E3C9D-428D-468D-9464-28543FF0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4091" r="14394" b="15770"/>
          <a:stretch/>
        </p:blipFill>
        <p:spPr>
          <a:xfrm>
            <a:off x="0" y="640405"/>
            <a:ext cx="12192000" cy="55771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A09364-B0A5-44F9-8ECC-F5E36D751F05}"/>
              </a:ext>
            </a:extLst>
          </p:cNvPr>
          <p:cNvSpPr/>
          <p:nvPr/>
        </p:nvSpPr>
        <p:spPr>
          <a:xfrm>
            <a:off x="5735782" y="4299648"/>
            <a:ext cx="3121891" cy="42936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286914-8291-4C26-A34E-E7D9CC114C58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7296727" y="3906053"/>
            <a:ext cx="1" cy="39359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648572-2C03-46D7-AACE-12F12C1D0738}"/>
              </a:ext>
            </a:extLst>
          </p:cNvPr>
          <p:cNvSpPr txBox="1"/>
          <p:nvPr/>
        </p:nvSpPr>
        <p:spPr>
          <a:xfrm>
            <a:off x="4522354" y="2951946"/>
            <a:ext cx="5548745" cy="9541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範圍設定</a:t>
            </a:r>
            <a:endParaRPr lang="en-US" altLang="zh-CN" sz="2800" dirty="0">
              <a:solidFill>
                <a:srgbClr val="00FF00"/>
              </a:solidFill>
            </a:endParaRPr>
          </a:p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最小值：</a:t>
            </a:r>
            <a:r>
              <a:rPr lang="en-US" altLang="zh-CN" sz="2800" dirty="0">
                <a:solidFill>
                  <a:srgbClr val="00FF00"/>
                </a:solidFill>
              </a:rPr>
              <a:t>0    </a:t>
            </a:r>
            <a:r>
              <a:rPr lang="zh-CN" altLang="en-US" sz="2800" dirty="0">
                <a:solidFill>
                  <a:srgbClr val="00FF00"/>
                </a:solidFill>
              </a:rPr>
              <a:t>最大值：</a:t>
            </a:r>
            <a:r>
              <a:rPr lang="en-US" altLang="zh-CN" sz="2800" dirty="0">
                <a:solidFill>
                  <a:srgbClr val="00FF00"/>
                </a:solidFill>
              </a:rPr>
              <a:t>30   +/-</a:t>
            </a:r>
            <a:r>
              <a:rPr lang="zh-CN" altLang="en-US" sz="2800" dirty="0">
                <a:solidFill>
                  <a:srgbClr val="00FF00"/>
                </a:solidFill>
              </a:rPr>
              <a:t>級：</a:t>
            </a:r>
            <a:r>
              <a:rPr lang="en-US" altLang="zh-CN" sz="2800" dirty="0">
                <a:solidFill>
                  <a:srgbClr val="00FF00"/>
                </a:solidFill>
              </a:rPr>
              <a:t>1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814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802070-C33A-42FC-AFC1-B000B91EE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13503" r="27167" b="24543"/>
          <a:stretch/>
        </p:blipFill>
        <p:spPr>
          <a:xfrm>
            <a:off x="1357733" y="441143"/>
            <a:ext cx="9476533" cy="59757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35CC6B-075E-43ED-8D07-9D3FD13627B3}"/>
              </a:ext>
            </a:extLst>
          </p:cNvPr>
          <p:cNvSpPr/>
          <p:nvPr/>
        </p:nvSpPr>
        <p:spPr>
          <a:xfrm>
            <a:off x="1844363" y="3798278"/>
            <a:ext cx="1259322" cy="39494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7058E-003D-4DDB-99DD-89A84CAED48B}"/>
              </a:ext>
            </a:extLst>
          </p:cNvPr>
          <p:cNvSpPr txBox="1"/>
          <p:nvPr/>
        </p:nvSpPr>
        <p:spPr>
          <a:xfrm>
            <a:off x="1515317" y="4298238"/>
            <a:ext cx="1917414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TCP</a:t>
            </a:r>
            <a:r>
              <a:rPr lang="zh-CN" altLang="en-US" sz="2800" dirty="0">
                <a:solidFill>
                  <a:srgbClr val="00FF00"/>
                </a:solidFill>
              </a:rPr>
              <a:t>接受端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547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F9C7D-4406-42A0-B1EA-FB8B988F8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5" t="23951" r="31186" b="16049"/>
          <a:stretch/>
        </p:blipFill>
        <p:spPr>
          <a:xfrm>
            <a:off x="1370419" y="744970"/>
            <a:ext cx="9249956" cy="553950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A76EFD-9D26-4D73-8E97-7AB6C96B7E10}"/>
              </a:ext>
            </a:extLst>
          </p:cNvPr>
          <p:cNvSpPr/>
          <p:nvPr/>
        </p:nvSpPr>
        <p:spPr>
          <a:xfrm>
            <a:off x="7219950" y="2387886"/>
            <a:ext cx="2121189" cy="44103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F95F3-177C-468B-A27C-765A05EF2D3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280544" y="2828925"/>
            <a:ext cx="1" cy="33846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271A5-AC78-4436-BBEB-CE4ED9AE757C}"/>
              </a:ext>
            </a:extLst>
          </p:cNvPr>
          <p:cNvSpPr txBox="1"/>
          <p:nvPr/>
        </p:nvSpPr>
        <p:spPr>
          <a:xfrm>
            <a:off x="7416444" y="3167390"/>
            <a:ext cx="1728199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TCP</a:t>
            </a:r>
            <a:r>
              <a:rPr lang="zh-CN" altLang="en-US" sz="2800" dirty="0">
                <a:solidFill>
                  <a:srgbClr val="00FF00"/>
                </a:solidFill>
              </a:rPr>
              <a:t> </a:t>
            </a:r>
            <a:r>
              <a:rPr lang="en-US" altLang="zh-CN" sz="2800" dirty="0">
                <a:solidFill>
                  <a:srgbClr val="00FF00"/>
                </a:solidFill>
              </a:rPr>
              <a:t>PORT 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3803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F9C7D-4406-42A0-B1EA-FB8B988F8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5" t="23951" r="30941" b="16049"/>
          <a:stretch/>
        </p:blipFill>
        <p:spPr>
          <a:xfrm>
            <a:off x="1414462" y="637981"/>
            <a:ext cx="9363075" cy="558203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A76EFD-9D26-4D73-8E97-7AB6C96B7E10}"/>
              </a:ext>
            </a:extLst>
          </p:cNvPr>
          <p:cNvSpPr/>
          <p:nvPr/>
        </p:nvSpPr>
        <p:spPr>
          <a:xfrm>
            <a:off x="7316498" y="3936998"/>
            <a:ext cx="2992582" cy="44103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F95F3-177C-468B-A27C-765A05EF2D3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812789" y="4378037"/>
            <a:ext cx="0" cy="39777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271A5-AC78-4436-BBEB-CE4ED9AE757C}"/>
              </a:ext>
            </a:extLst>
          </p:cNvPr>
          <p:cNvSpPr txBox="1"/>
          <p:nvPr/>
        </p:nvSpPr>
        <p:spPr>
          <a:xfrm>
            <a:off x="7936855" y="4775807"/>
            <a:ext cx="175186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方塊名稱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108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2B26-126D-47D5-B7CD-A13B71AB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51" y="147638"/>
            <a:ext cx="10360501" cy="9953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軟體架構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ADCBDE-7BD3-459A-9EFB-0DDA383C29DA}"/>
              </a:ext>
            </a:extLst>
          </p:cNvPr>
          <p:cNvGrpSpPr/>
          <p:nvPr/>
        </p:nvGrpSpPr>
        <p:grpSpPr>
          <a:xfrm>
            <a:off x="4800601" y="2955681"/>
            <a:ext cx="2998897" cy="1989722"/>
            <a:chOff x="4722812" y="1234159"/>
            <a:chExt cx="3990975" cy="2647950"/>
          </a:xfrm>
        </p:grpSpPr>
        <p:pic>
          <p:nvPicPr>
            <p:cNvPr id="1028" name="Picture 4" descr="ç¸éåç">
              <a:extLst>
                <a:ext uri="{FF2B5EF4-FFF2-40B4-BE49-F238E27FC236}">
                  <a16:creationId xmlns:a16="http://schemas.microsoft.com/office/drawing/2014/main" id="{695C0D1F-7885-4F34-B8AF-93D5B53EC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812" y="1234159"/>
              <a:ext cx="3990975" cy="26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ãifttt pngãçåçæå°çµæ">
              <a:extLst>
                <a:ext uri="{FF2B5EF4-FFF2-40B4-BE49-F238E27FC236}">
                  <a16:creationId xmlns:a16="http://schemas.microsoft.com/office/drawing/2014/main" id="{9031D83F-39F9-4C75-A53B-DE5781F45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941" y="2676595"/>
              <a:ext cx="2207651" cy="58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F01C5E-B0F7-4279-9DC4-7AD851FEF887}"/>
              </a:ext>
            </a:extLst>
          </p:cNvPr>
          <p:cNvCxnSpPr>
            <a:cxnSpLocks/>
          </p:cNvCxnSpPr>
          <p:nvPr/>
        </p:nvCxnSpPr>
        <p:spPr>
          <a:xfrm flipV="1">
            <a:off x="8153400" y="3943088"/>
            <a:ext cx="990600" cy="74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ãline notify pngãçåçæå°çµæ">
            <a:extLst>
              <a:ext uri="{FF2B5EF4-FFF2-40B4-BE49-F238E27FC236}">
                <a16:creationId xmlns:a16="http://schemas.microsoft.com/office/drawing/2014/main" id="{D60C6DEB-35BD-4241-9E13-44546EE8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834194"/>
            <a:ext cx="1328348" cy="13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9F9AA35-8F96-43E2-B294-F369FB904645}"/>
              </a:ext>
            </a:extLst>
          </p:cNvPr>
          <p:cNvSpPr txBox="1"/>
          <p:nvPr/>
        </p:nvSpPr>
        <p:spPr>
          <a:xfrm>
            <a:off x="9274774" y="422592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EF614"/>
                </a:solidFill>
              </a:rPr>
              <a:t>LINE Notify</a:t>
            </a:r>
          </a:p>
        </p:txBody>
      </p:sp>
      <p:cxnSp>
        <p:nvCxnSpPr>
          <p:cNvPr id="7" name="直線單箭頭接點 6"/>
          <p:cNvCxnSpPr>
            <a:endCxn id="1028" idx="1"/>
          </p:cNvCxnSpPr>
          <p:nvPr/>
        </p:nvCxnSpPr>
        <p:spPr>
          <a:xfrm flipV="1">
            <a:off x="3886200" y="3950543"/>
            <a:ext cx="914400" cy="1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919182" y="1728887"/>
            <a:ext cx="2598737" cy="4443313"/>
            <a:chOff x="917593" y="1728886"/>
            <a:chExt cx="2598737" cy="4443313"/>
          </a:xfrm>
        </p:grpSpPr>
        <p:pic>
          <p:nvPicPr>
            <p:cNvPr id="5" name="Picture 2" descr="ãnodered pngãçåçæå°çµæ">
              <a:extLst>
                <a:ext uri="{FF2B5EF4-FFF2-40B4-BE49-F238E27FC236}">
                  <a16:creationId xmlns:a16="http://schemas.microsoft.com/office/drawing/2014/main" id="{94DC9CAA-330A-457D-9C26-8A153D4EF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703" y="2132967"/>
              <a:ext cx="1402454" cy="14024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29" name="Rectangle: Rounded Corners 6">
              <a:extLst>
                <a:ext uri="{FF2B5EF4-FFF2-40B4-BE49-F238E27FC236}">
                  <a16:creationId xmlns:a16="http://schemas.microsoft.com/office/drawing/2014/main" id="{E83E6FA3-19A0-4376-855D-184595A848F3}"/>
                </a:ext>
              </a:extLst>
            </p:cNvPr>
            <p:cNvSpPr/>
            <p:nvPr/>
          </p:nvSpPr>
          <p:spPr>
            <a:xfrm>
              <a:off x="917593" y="1728886"/>
              <a:ext cx="2586020" cy="4443313"/>
            </a:xfrm>
            <a:prstGeom prst="roundRect">
              <a:avLst>
                <a:gd name="adj" fmla="val 12712"/>
              </a:avLst>
            </a:prstGeom>
            <a:noFill/>
            <a:ln w="28575">
              <a:solidFill>
                <a:srgbClr val="0EF61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31" name="Picture 12" descr="ãraspberry pi 3 pngãçåçæå°çµæ">
              <a:extLst>
                <a:ext uri="{FF2B5EF4-FFF2-40B4-BE49-F238E27FC236}">
                  <a16:creationId xmlns:a16="http://schemas.microsoft.com/office/drawing/2014/main" id="{C3D4C7C6-9055-4057-AEF4-5593E00F2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23237" y="3987944"/>
              <a:ext cx="1195387" cy="1795463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" name="文字方塊 31"/>
            <p:cNvSpPr txBox="1"/>
            <p:nvPr/>
          </p:nvSpPr>
          <p:spPr>
            <a:xfrm>
              <a:off x="925530" y="5624957"/>
              <a:ext cx="259080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Raspberry PI 3</a:t>
              </a:r>
              <a:endParaRPr lang="zh-TW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89212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C2154D-BE67-4C13-A787-5D0A0314B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3" t="13503" r="18684" b="5823"/>
          <a:stretch/>
        </p:blipFill>
        <p:spPr>
          <a:xfrm>
            <a:off x="939311" y="262513"/>
            <a:ext cx="10313377" cy="63329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BF8835-36D1-420E-B43A-D8281926F109}"/>
              </a:ext>
            </a:extLst>
          </p:cNvPr>
          <p:cNvSpPr/>
          <p:nvPr/>
        </p:nvSpPr>
        <p:spPr>
          <a:xfrm>
            <a:off x="8188392" y="1710058"/>
            <a:ext cx="999570" cy="2791603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22D0-CCCA-4861-961D-7D0756FED331}"/>
              </a:ext>
            </a:extLst>
          </p:cNvPr>
          <p:cNvSpPr txBox="1"/>
          <p:nvPr/>
        </p:nvSpPr>
        <p:spPr>
          <a:xfrm>
            <a:off x="6255516" y="2905779"/>
            <a:ext cx="175186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FF00"/>
                </a:solidFill>
              </a:rPr>
              <a:t>UI </a:t>
            </a:r>
            <a:r>
              <a:rPr lang="zh-CN" altLang="en-US" sz="2800" dirty="0">
                <a:solidFill>
                  <a:srgbClr val="00FF00"/>
                </a:solidFill>
              </a:rPr>
              <a:t>輸出端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025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2CC34-691D-4AA0-A040-9AFE8703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3679" r="14318" b="16188"/>
          <a:stretch/>
        </p:blipFill>
        <p:spPr>
          <a:xfrm>
            <a:off x="2471" y="644236"/>
            <a:ext cx="12189529" cy="55695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B615EC-1E8A-420D-9679-2EFF26DC1907}"/>
              </a:ext>
            </a:extLst>
          </p:cNvPr>
          <p:cNvSpPr/>
          <p:nvPr/>
        </p:nvSpPr>
        <p:spPr>
          <a:xfrm>
            <a:off x="5892800" y="2317750"/>
            <a:ext cx="2863850" cy="41275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F7B32-97D5-46CE-B002-53524844C17E}"/>
              </a:ext>
            </a:extLst>
          </p:cNvPr>
          <p:cNvSpPr txBox="1"/>
          <p:nvPr/>
        </p:nvSpPr>
        <p:spPr>
          <a:xfrm>
            <a:off x="9505950" y="2262515"/>
            <a:ext cx="125730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FF00"/>
                </a:solidFill>
              </a:rPr>
              <a:t>UI</a:t>
            </a:r>
            <a:r>
              <a:rPr lang="zh-CN" altLang="en-US" sz="2800" dirty="0">
                <a:solidFill>
                  <a:srgbClr val="00FF00"/>
                </a:solidFill>
              </a:rPr>
              <a:t>位置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632091-7AE6-48BC-B234-0C82CA71609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756650" y="2524125"/>
            <a:ext cx="7493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737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2CC34-691D-4AA0-A040-9AFE8703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3679" r="14318" b="16188"/>
          <a:stretch/>
        </p:blipFill>
        <p:spPr>
          <a:xfrm>
            <a:off x="2471" y="644236"/>
            <a:ext cx="12189529" cy="55695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D427FE-9A04-461D-B562-57523F497827}"/>
              </a:ext>
            </a:extLst>
          </p:cNvPr>
          <p:cNvSpPr/>
          <p:nvPr/>
        </p:nvSpPr>
        <p:spPr>
          <a:xfrm>
            <a:off x="5909542" y="2708791"/>
            <a:ext cx="526472" cy="36933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D361A9-6839-4F0B-A609-D50FF8ADB73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6436014" y="2893457"/>
            <a:ext cx="387638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86AA20-7970-4961-B197-E95F11C1DCF7}"/>
              </a:ext>
            </a:extLst>
          </p:cNvPr>
          <p:cNvSpPr txBox="1"/>
          <p:nvPr/>
        </p:nvSpPr>
        <p:spPr>
          <a:xfrm>
            <a:off x="6823652" y="2631847"/>
            <a:ext cx="1501198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UI</a:t>
            </a:r>
            <a:r>
              <a:rPr lang="zh-CN" altLang="en-US" sz="2800" dirty="0">
                <a:solidFill>
                  <a:srgbClr val="00FF00"/>
                </a:solidFill>
              </a:rPr>
              <a:t>大小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8871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CA976-DF87-4820-B847-F42000633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23678" r="14318" b="15909"/>
          <a:stretch/>
        </p:blipFill>
        <p:spPr>
          <a:xfrm>
            <a:off x="0" y="633685"/>
            <a:ext cx="12192000" cy="55906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7DF4E7-55B4-4132-A6FF-D6ECA91B749F}"/>
              </a:ext>
            </a:extLst>
          </p:cNvPr>
          <p:cNvSpPr/>
          <p:nvPr/>
        </p:nvSpPr>
        <p:spPr>
          <a:xfrm>
            <a:off x="5902036" y="3131127"/>
            <a:ext cx="1911928" cy="1016000"/>
          </a:xfrm>
          <a:prstGeom prst="roundRect">
            <a:avLst>
              <a:gd name="adj" fmla="val 8485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EEA78-C08D-4FD2-9B61-CEEC38569405}"/>
              </a:ext>
            </a:extLst>
          </p:cNvPr>
          <p:cNvSpPr txBox="1"/>
          <p:nvPr/>
        </p:nvSpPr>
        <p:spPr>
          <a:xfrm>
            <a:off x="8624166" y="3377517"/>
            <a:ext cx="2139084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UI </a:t>
            </a:r>
            <a:r>
              <a:rPr lang="zh-CN" altLang="en-US" sz="2800" dirty="0">
                <a:solidFill>
                  <a:srgbClr val="00FF00"/>
                </a:solidFill>
              </a:rPr>
              <a:t>外觀選擇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F31F04-A40D-4D3E-912B-FB0293AF16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813964" y="3639127"/>
            <a:ext cx="810202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246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2CC34-691D-4AA0-A040-9AFE8703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4" t="23679" r="14318" b="16188"/>
          <a:stretch/>
        </p:blipFill>
        <p:spPr>
          <a:xfrm>
            <a:off x="2471" y="644236"/>
            <a:ext cx="12189529" cy="556952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D427FE-9A04-461D-B562-57523F497827}"/>
              </a:ext>
            </a:extLst>
          </p:cNvPr>
          <p:cNvSpPr/>
          <p:nvPr/>
        </p:nvSpPr>
        <p:spPr>
          <a:xfrm>
            <a:off x="5897417" y="4773346"/>
            <a:ext cx="2322945" cy="36933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9A193-5177-4DFD-9994-B60DBA657BDB}"/>
              </a:ext>
            </a:extLst>
          </p:cNvPr>
          <p:cNvSpPr txBox="1"/>
          <p:nvPr/>
        </p:nvSpPr>
        <p:spPr>
          <a:xfrm>
            <a:off x="5128054" y="3428999"/>
            <a:ext cx="3861669" cy="9541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範圍設定</a:t>
            </a:r>
            <a:endParaRPr lang="en-US" altLang="zh-CN" sz="2800" dirty="0">
              <a:solidFill>
                <a:srgbClr val="00FF00"/>
              </a:solidFill>
            </a:endParaRPr>
          </a:p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最小值：</a:t>
            </a:r>
            <a:r>
              <a:rPr lang="en-US" altLang="zh-CN" sz="2800" dirty="0">
                <a:solidFill>
                  <a:srgbClr val="00FF00"/>
                </a:solidFill>
              </a:rPr>
              <a:t>0    </a:t>
            </a:r>
            <a:r>
              <a:rPr lang="zh-CN" altLang="en-US" sz="2800" dirty="0">
                <a:solidFill>
                  <a:srgbClr val="00FF00"/>
                </a:solidFill>
              </a:rPr>
              <a:t>最大值：</a:t>
            </a:r>
            <a:r>
              <a:rPr lang="en-US" altLang="zh-CN" sz="2800" dirty="0">
                <a:solidFill>
                  <a:srgbClr val="00FF00"/>
                </a:solidFill>
              </a:rPr>
              <a:t>1</a:t>
            </a:r>
            <a:endParaRPr lang="en-US" sz="2800" dirty="0">
              <a:solidFill>
                <a:srgbClr val="00FF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FDF9CA-7686-4584-8C0A-8E12BB5EC33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058889" y="4383106"/>
            <a:ext cx="1" cy="39024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700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2394D-7A1F-4446-B8BA-6AF542BA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24183" r="16015" b="16250"/>
          <a:stretch/>
        </p:blipFill>
        <p:spPr>
          <a:xfrm>
            <a:off x="0" y="1247775"/>
            <a:ext cx="12130582" cy="561022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BC208785-4362-403C-9009-C8732527C1B8}"/>
              </a:ext>
            </a:extLst>
          </p:cNvPr>
          <p:cNvSpPr txBox="1">
            <a:spLocks/>
          </p:cNvSpPr>
          <p:nvPr/>
        </p:nvSpPr>
        <p:spPr>
          <a:xfrm>
            <a:off x="914160" y="118869"/>
            <a:ext cx="10360501" cy="94793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網頁端</a:t>
            </a:r>
            <a:r>
              <a:rPr lang="en-US" altLang="zh-CN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首頁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12755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2394D-7A1F-4446-B8BA-6AF542BA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24183" r="16015" b="16250"/>
          <a:stretch/>
        </p:blipFill>
        <p:spPr>
          <a:xfrm>
            <a:off x="0" y="1247775"/>
            <a:ext cx="12130582" cy="56102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8503D9-BD48-4598-97AA-6AF3E10F2C06}"/>
              </a:ext>
            </a:extLst>
          </p:cNvPr>
          <p:cNvSpPr/>
          <p:nvPr/>
        </p:nvSpPr>
        <p:spPr>
          <a:xfrm>
            <a:off x="2493416" y="1709737"/>
            <a:ext cx="2266950" cy="4686300"/>
          </a:xfrm>
          <a:prstGeom prst="roundRect">
            <a:avLst>
              <a:gd name="adj" fmla="val 6583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86180-3574-470E-8EF0-81CCBB624406}"/>
              </a:ext>
            </a:extLst>
          </p:cNvPr>
          <p:cNvSpPr txBox="1"/>
          <p:nvPr/>
        </p:nvSpPr>
        <p:spPr>
          <a:xfrm>
            <a:off x="826541" y="3357563"/>
            <a:ext cx="1352550" cy="9541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LED</a:t>
            </a:r>
          </a:p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控制端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A451B8B-206A-49B9-94D9-59767E72D6FC}"/>
              </a:ext>
            </a:extLst>
          </p:cNvPr>
          <p:cNvSpPr txBox="1">
            <a:spLocks/>
          </p:cNvSpPr>
          <p:nvPr/>
        </p:nvSpPr>
        <p:spPr>
          <a:xfrm>
            <a:off x="914160" y="118869"/>
            <a:ext cx="10360501" cy="94793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網頁端</a:t>
            </a:r>
            <a:r>
              <a:rPr lang="en-US" altLang="zh-CN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首頁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00557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2394D-7A1F-4446-B8BA-6AF542BA3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24183" r="16015" b="16250"/>
          <a:stretch/>
        </p:blipFill>
        <p:spPr>
          <a:xfrm>
            <a:off x="0" y="1247775"/>
            <a:ext cx="12130582" cy="56102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8503D9-BD48-4598-97AA-6AF3E10F2C06}"/>
              </a:ext>
            </a:extLst>
          </p:cNvPr>
          <p:cNvSpPr/>
          <p:nvPr/>
        </p:nvSpPr>
        <p:spPr>
          <a:xfrm>
            <a:off x="4741315" y="1709737"/>
            <a:ext cx="5172075" cy="4686300"/>
          </a:xfrm>
          <a:prstGeom prst="roundRect">
            <a:avLst>
              <a:gd name="adj" fmla="val 2518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86180-3574-470E-8EF0-81CCBB624406}"/>
              </a:ext>
            </a:extLst>
          </p:cNvPr>
          <p:cNvSpPr txBox="1"/>
          <p:nvPr/>
        </p:nvSpPr>
        <p:spPr>
          <a:xfrm>
            <a:off x="10180091" y="3791277"/>
            <a:ext cx="135255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監控端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DC67F80-7B7A-4864-9CA0-604F8897C982}"/>
              </a:ext>
            </a:extLst>
          </p:cNvPr>
          <p:cNvSpPr txBox="1">
            <a:spLocks/>
          </p:cNvSpPr>
          <p:nvPr/>
        </p:nvSpPr>
        <p:spPr>
          <a:xfrm>
            <a:off x="914160" y="118869"/>
            <a:ext cx="10360501" cy="94793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網頁端</a:t>
            </a:r>
            <a:r>
              <a:rPr lang="en-US" altLang="zh-CN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首頁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05856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DA13E117-E265-4297-9E71-9CFB8D539495}"/>
              </a:ext>
            </a:extLst>
          </p:cNvPr>
          <p:cNvSpPr txBox="1">
            <a:spLocks/>
          </p:cNvSpPr>
          <p:nvPr/>
        </p:nvSpPr>
        <p:spPr>
          <a:xfrm>
            <a:off x="914160" y="118869"/>
            <a:ext cx="10360501" cy="94793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網頁端</a:t>
            </a:r>
            <a:r>
              <a:rPr lang="en-US" altLang="zh-CN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設定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07572-11B3-46B6-94CB-9E6CE0E6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6183" r="27813" b="51332"/>
          <a:stretch/>
        </p:blipFill>
        <p:spPr>
          <a:xfrm>
            <a:off x="1175243" y="1463919"/>
            <a:ext cx="9841513" cy="39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072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1" y="5181600"/>
            <a:ext cx="34181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IFTTT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介紹</a:t>
            </a:r>
            <a:endParaRPr lang="zh-TW" alt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AutoShape 2" descr="「ifttt image」的圖片搜尋結果"/>
          <p:cNvSpPr>
            <a:spLocks noChangeAspect="1" noChangeArrowheads="1"/>
          </p:cNvSpPr>
          <p:nvPr/>
        </p:nvSpPr>
        <p:spPr bwMode="auto">
          <a:xfrm>
            <a:off x="157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「ifttt image」的圖片搜尋結果"/>
          <p:cNvSpPr>
            <a:spLocks noChangeAspect="1" noChangeArrowheads="1"/>
          </p:cNvSpPr>
          <p:nvPr/>
        </p:nvSpPr>
        <p:spPr bwMode="auto">
          <a:xfrm>
            <a:off x="309563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「ifttt image」的圖片搜尋結果"/>
          <p:cNvSpPr>
            <a:spLocks noChangeAspect="1" noChangeArrowheads="1"/>
          </p:cNvSpPr>
          <p:nvPr/>
        </p:nvSpPr>
        <p:spPr bwMode="auto">
          <a:xfrm>
            <a:off x="461963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相關圖片"/>
          <p:cNvSpPr>
            <a:spLocks noChangeAspect="1" noChangeArrowheads="1"/>
          </p:cNvSpPr>
          <p:nvPr/>
        </p:nvSpPr>
        <p:spPr bwMode="auto">
          <a:xfrm>
            <a:off x="614363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10" descr="相關圖片"/>
          <p:cNvSpPr>
            <a:spLocks noChangeAspect="1" noChangeArrowheads="1"/>
          </p:cNvSpPr>
          <p:nvPr/>
        </p:nvSpPr>
        <p:spPr bwMode="auto">
          <a:xfrm>
            <a:off x="766763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9" name="Picture 11" descr="C:\Documents and Settings\Administrator\桌面\IFTTT-art-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5" b="15398"/>
          <a:stretch/>
        </p:blipFill>
        <p:spPr bwMode="auto">
          <a:xfrm>
            <a:off x="1889577" y="914400"/>
            <a:ext cx="8782961" cy="415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8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E47F-1B3B-4BCD-9E49-4C9CB2D8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0" y="41794"/>
            <a:ext cx="10567737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3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239D11-07C9-46EA-BC5B-40FB2DE1EED5}"/>
              </a:ext>
            </a:extLst>
          </p:cNvPr>
          <p:cNvSpPr/>
          <p:nvPr/>
        </p:nvSpPr>
        <p:spPr>
          <a:xfrm>
            <a:off x="699522" y="1228558"/>
            <a:ext cx="10792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作業系統為</a:t>
            </a:r>
            <a:r>
              <a:rPr lang="en-US" altLang="zh-CN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Linux</a:t>
            </a: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開源系統。</a:t>
            </a:r>
            <a:endParaRPr lang="en-US" altLang="zh-CN" sz="28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應用程式已</a:t>
            </a:r>
            <a:r>
              <a:rPr lang="zh-TW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安裝</a:t>
            </a:r>
            <a:r>
              <a:rPr lang="en-US" altLang="zh-TW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燒錄</a:t>
            </a:r>
            <a:r>
              <a:rPr lang="en-US" altLang="zh-CN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altLang="zh-CN" sz="2800" dirty="0" err="1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img</a:t>
            </a: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檔即可使用。</a:t>
            </a:r>
            <a:endParaRPr lang="en-US" altLang="en-US" sz="28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透過</a:t>
            </a:r>
            <a:r>
              <a:rPr lang="en-US" altLang="zh-CN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TCP/IP</a:t>
            </a: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協定接收與傳送</a:t>
            </a:r>
            <a:r>
              <a:rPr lang="en-US" altLang="zh-CN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ESP8266</a:t>
            </a:r>
            <a:r>
              <a:rPr lang="zh-CN" altLang="en-US" sz="2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資料。</a:t>
            </a:r>
            <a:endParaRPr lang="en-US" altLang="zh-CN" sz="28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ãraspberry pi 3 backside pngãçåçæå°çµæ">
            <a:extLst>
              <a:ext uri="{FF2B5EF4-FFF2-40B4-BE49-F238E27FC236}">
                <a16:creationId xmlns:a16="http://schemas.microsoft.com/office/drawing/2014/main" id="{EADAAF42-5361-465E-9E90-3D2CE8A5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" b="100000" l="0" r="100000">
                        <a14:foregroundMark x1="11313" y1="94783" x2="12875" y2="90157"/>
                        <a14:foregroundMark x1="29438" y1="84449" x2="43813" y2="95374"/>
                        <a14:foregroundMark x1="37063" y1="98031" x2="22875" y2="92913"/>
                        <a14:foregroundMark x1="63813" y1="98327" x2="62750" y2="87992"/>
                        <a14:foregroundMark x1="94563" y1="83366" x2="93188" y2="67323"/>
                        <a14:foregroundMark x1="76625" y1="69291" x2="97688" y2="89961"/>
                        <a14:foregroundMark x1="79875" y1="88780" x2="91625" y2="78445"/>
                        <a14:foregroundMark x1="82625" y1="53445" x2="98875" y2="37205"/>
                        <a14:foregroundMark x1="81063" y1="24114" x2="97813" y2="4528"/>
                        <a14:backgroundMark x1="4063" y1="5610" x2="4063" y2="5610"/>
                        <a14:backgroundMark x1="70375" y1="5906" x2="70375" y2="5906"/>
                        <a14:backgroundMark x1="70063" y1="89961" x2="70063" y2="89961"/>
                        <a14:backgroundMark x1="4063" y1="89370" x2="4063" y2="89370"/>
                        <a14:backgroundMark x1="4500" y1="6890" x2="4500" y2="6890"/>
                        <a14:backgroundMark x1="69563" y1="6299" x2="69563" y2="6299"/>
                        <a14:backgroundMark x1="70625" y1="89173" x2="70625" y2="89173"/>
                        <a14:backgroundMark x1="4750" y1="89370" x2="4750" y2="89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60" y="2927759"/>
            <a:ext cx="5515476" cy="35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746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648200"/>
            <a:ext cx="10668000" cy="19812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英文是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“</a:t>
            </a:r>
            <a:r>
              <a:rPr lang="en-US" b="1" dirty="0">
                <a:solidFill>
                  <a:srgbClr val="00B0F0"/>
                </a:solidFill>
                <a:latin typeface="+mn-ea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+mn-ea"/>
              </a:rPr>
              <a:t>F </a:t>
            </a:r>
            <a:r>
              <a:rPr lang="en-US" b="1" dirty="0">
                <a:solidFill>
                  <a:srgbClr val="00B0F0"/>
                </a:solidFill>
                <a:latin typeface="+mn-ea"/>
              </a:rPr>
              <a:t>T</a:t>
            </a:r>
            <a:r>
              <a:rPr lang="en-US" b="1" dirty="0">
                <a:solidFill>
                  <a:schemeClr val="bg1"/>
                </a:solidFill>
                <a:latin typeface="+mn-ea"/>
              </a:rPr>
              <a:t>his </a:t>
            </a:r>
            <a:r>
              <a:rPr lang="en-US" b="1" dirty="0">
                <a:solidFill>
                  <a:srgbClr val="00B0F0"/>
                </a:solidFill>
                <a:latin typeface="+mn-ea"/>
              </a:rPr>
              <a:t>T</a:t>
            </a:r>
            <a:r>
              <a:rPr lang="en-US" b="1" dirty="0">
                <a:solidFill>
                  <a:schemeClr val="bg1"/>
                </a:solidFill>
                <a:latin typeface="+mn-ea"/>
              </a:rPr>
              <a:t>hen </a:t>
            </a:r>
            <a:r>
              <a:rPr lang="en-US" b="1" dirty="0">
                <a:solidFill>
                  <a:srgbClr val="00B0F0"/>
                </a:solidFill>
                <a:latin typeface="+mn-ea"/>
              </a:rPr>
              <a:t>T</a:t>
            </a:r>
            <a:r>
              <a:rPr lang="en-US" b="1" dirty="0">
                <a:solidFill>
                  <a:schemeClr val="bg1"/>
                </a:solidFill>
                <a:latin typeface="+mn-ea"/>
              </a:rPr>
              <a:t>hat”</a:t>
            </a:r>
          </a:p>
          <a:p>
            <a:r>
              <a:rPr lang="zh-TW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一個免費的基於</a:t>
            </a:r>
            <a:r>
              <a:rPr lang="zh-CN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網路</a:t>
            </a:r>
            <a:r>
              <a:rPr lang="zh-TW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的服務，用簡單條件語句鏈</a:t>
            </a:r>
            <a:r>
              <a:rPr lang="zh-CN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來創建</a:t>
            </a:r>
            <a:r>
              <a:rPr lang="zh-TW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，稱為</a:t>
            </a:r>
            <a:r>
              <a:rPr lang="en-US" altLang="zh-TW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applet</a:t>
            </a:r>
            <a:r>
              <a:rPr lang="zh-TW" altLang="en-US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  <a:endParaRPr lang="en-US" altLang="zh-TW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可用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-mail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或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直接登入。</a:t>
            </a:r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2" t="8846" r="11929" b="14039"/>
          <a:stretch/>
        </p:blipFill>
        <p:spPr bwMode="auto">
          <a:xfrm>
            <a:off x="2438400" y="283621"/>
            <a:ext cx="7620000" cy="416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76CA01-85D1-4719-B2C3-8C7DAB1BA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70" b="6404"/>
          <a:stretch/>
        </p:blipFill>
        <p:spPr>
          <a:xfrm>
            <a:off x="788064" y="1428627"/>
            <a:ext cx="10615873" cy="475252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00CFC0-F1F5-4465-A333-3D29BF6C8038}"/>
              </a:ext>
            </a:extLst>
          </p:cNvPr>
          <p:cNvSpPr/>
          <p:nvPr/>
        </p:nvSpPr>
        <p:spPr>
          <a:xfrm>
            <a:off x="10195354" y="2514600"/>
            <a:ext cx="1036622" cy="457200"/>
          </a:xfrm>
          <a:prstGeom prst="roundRect">
            <a:avLst>
              <a:gd name="adj" fmla="val 33493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0A0B9A-A838-48C8-B39D-65F729B1D292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10713665" y="2971800"/>
            <a:ext cx="0" cy="45720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27755D-6A91-4E0D-A37F-21D99383AA9A}"/>
              </a:ext>
            </a:extLst>
          </p:cNvPr>
          <p:cNvSpPr txBox="1"/>
          <p:nvPr/>
        </p:nvSpPr>
        <p:spPr>
          <a:xfrm>
            <a:off x="10262260" y="3429000"/>
            <a:ext cx="902811" cy="5232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00739" y="127338"/>
            <a:ext cx="39068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+mn-ea"/>
              </a:rPr>
              <a:t>創建</a:t>
            </a:r>
            <a:r>
              <a:rPr lang="en-US" altLang="zh-CN" sz="6000" dirty="0">
                <a:solidFill>
                  <a:schemeClr val="bg1"/>
                </a:solidFill>
                <a:latin typeface="+mn-ea"/>
              </a:rPr>
              <a:t>Applet</a:t>
            </a:r>
            <a:endParaRPr lang="en-US" altLang="zh-TW" sz="6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F334CE-C0F0-4A5E-A641-EEBAD74E1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7" t="13223" r="14978" b="5867"/>
          <a:stretch/>
        </p:blipFill>
        <p:spPr>
          <a:xfrm>
            <a:off x="1763714" y="764704"/>
            <a:ext cx="8601075" cy="554461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7FCB76-994E-4624-B35F-192BABFE4287}"/>
              </a:ext>
            </a:extLst>
          </p:cNvPr>
          <p:cNvSpPr/>
          <p:nvPr/>
        </p:nvSpPr>
        <p:spPr>
          <a:xfrm>
            <a:off x="3647728" y="2792152"/>
            <a:ext cx="2088232" cy="936104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A0A3E-FC37-4B42-9C8D-45BD80030DA6}"/>
              </a:ext>
            </a:extLst>
          </p:cNvPr>
          <p:cNvCxnSpPr>
            <a:cxnSpLocks/>
            <a:stCxn id="5" idx="2"/>
            <a:endCxn id="13" idx="3"/>
          </p:cNvCxnSpPr>
          <p:nvPr/>
        </p:nvCxnSpPr>
        <p:spPr>
          <a:xfrm rot="5400000">
            <a:off x="3576464" y="3465748"/>
            <a:ext cx="852872" cy="1377888"/>
          </a:xfrm>
          <a:prstGeom prst="bentConnector2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C6089E-8BAA-42AD-8DA4-D0BBD0EDAF3F}"/>
              </a:ext>
            </a:extLst>
          </p:cNvPr>
          <p:cNvSpPr txBox="1"/>
          <p:nvPr/>
        </p:nvSpPr>
        <p:spPr>
          <a:xfrm>
            <a:off x="2135560" y="4319518"/>
            <a:ext cx="1178396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73A318-EF0D-44A6-8D8A-606CB5DAC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5" t="24303" r="6864" b="5868"/>
          <a:stretch/>
        </p:blipFill>
        <p:spPr>
          <a:xfrm>
            <a:off x="1066800" y="1219200"/>
            <a:ext cx="10058400" cy="47853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478540-18D5-4098-8ECD-AB39D8087CF5}"/>
              </a:ext>
            </a:extLst>
          </p:cNvPr>
          <p:cNvSpPr/>
          <p:nvPr/>
        </p:nvSpPr>
        <p:spPr>
          <a:xfrm>
            <a:off x="4103202" y="2620144"/>
            <a:ext cx="3528392" cy="360040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78B03F-A54B-4467-ABCD-3F0F6DFE68B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631594" y="2800164"/>
            <a:ext cx="521806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CAEA01-2720-4CA9-BE69-F434001F691E}"/>
              </a:ext>
            </a:extLst>
          </p:cNvPr>
          <p:cNvSpPr txBox="1"/>
          <p:nvPr/>
        </p:nvSpPr>
        <p:spPr>
          <a:xfrm>
            <a:off x="8153400" y="2538554"/>
            <a:ext cx="2909968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輸入</a:t>
            </a:r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Webhooks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EAB260-F877-4471-8DED-4769F23C295E}"/>
              </a:ext>
            </a:extLst>
          </p:cNvPr>
          <p:cNvSpPr/>
          <p:nvPr/>
        </p:nvSpPr>
        <p:spPr>
          <a:xfrm>
            <a:off x="4571255" y="3196208"/>
            <a:ext cx="2448272" cy="2232248"/>
          </a:xfrm>
          <a:prstGeom prst="roundRect">
            <a:avLst>
              <a:gd name="adj" fmla="val 7168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8BE60B-5AAA-47A2-9139-3BDD048D0437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7019527" y="4307541"/>
            <a:ext cx="875489" cy="479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F5BBAB-B21B-4799-B5A7-40A83132FB0D}"/>
              </a:ext>
            </a:extLst>
          </p:cNvPr>
          <p:cNvSpPr txBox="1"/>
          <p:nvPr/>
        </p:nvSpPr>
        <p:spPr>
          <a:xfrm>
            <a:off x="7895016" y="4045931"/>
            <a:ext cx="1224136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038600" y="127338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選擇服務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D10D-37F5-44D0-9818-DDD993D9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66" r="33120" b="6918"/>
          <a:stretch/>
        </p:blipFill>
        <p:spPr>
          <a:xfrm>
            <a:off x="2020094" y="1447800"/>
            <a:ext cx="8151813" cy="46815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7A26E8-9593-411E-ACF2-4BE499AC610F}"/>
              </a:ext>
            </a:extLst>
          </p:cNvPr>
          <p:cNvSpPr/>
          <p:nvPr/>
        </p:nvSpPr>
        <p:spPr>
          <a:xfrm>
            <a:off x="3124200" y="2743201"/>
            <a:ext cx="2160240" cy="2551579"/>
          </a:xfrm>
          <a:prstGeom prst="roundRect">
            <a:avLst>
              <a:gd name="adj" fmla="val 8615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364891-3372-4E69-987E-ADDE9616597B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284440" y="4018990"/>
            <a:ext cx="1628160" cy="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74194-C22D-4F63-AD0E-FC20C339C77C}"/>
              </a:ext>
            </a:extLst>
          </p:cNvPr>
          <p:cNvSpPr txBox="1"/>
          <p:nvPr/>
        </p:nvSpPr>
        <p:spPr>
          <a:xfrm>
            <a:off x="6912600" y="3757379"/>
            <a:ext cx="936000" cy="5232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點擊</a:t>
            </a:r>
            <a:endParaRPr lang="en-US" sz="2800" b="1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E2103-9F23-4956-A6C5-FB096F912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7" t="14273" r="33746" b="6918"/>
          <a:stretch/>
        </p:blipFill>
        <p:spPr>
          <a:xfrm>
            <a:off x="4078924" y="1219200"/>
            <a:ext cx="4034155" cy="5400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8790D5-40F9-4F26-8824-62042B7DCF96}"/>
              </a:ext>
            </a:extLst>
          </p:cNvPr>
          <p:cNvSpPr/>
          <p:nvPr/>
        </p:nvSpPr>
        <p:spPr>
          <a:xfrm>
            <a:off x="4830994" y="4315544"/>
            <a:ext cx="2345127" cy="360040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4750E3-7D13-4034-AD66-43B9AF4E5732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3787825" y="4495564"/>
            <a:ext cx="1043169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6BE16E-B8FF-4C4C-AAB8-C6CF7A16F728}"/>
              </a:ext>
            </a:extLst>
          </p:cNvPr>
          <p:cNvSpPr txBox="1"/>
          <p:nvPr/>
        </p:nvSpPr>
        <p:spPr>
          <a:xfrm>
            <a:off x="990600" y="4018511"/>
            <a:ext cx="2797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輸入觸發名稱</a:t>
            </a:r>
            <a:endParaRPr lang="en-US" altLang="zh-CN" sz="2800" dirty="0">
              <a:solidFill>
                <a:srgbClr val="00FF00"/>
              </a:solidFill>
              <a:latin typeface="+mn-ea"/>
            </a:endParaRPr>
          </a:p>
          <a:p>
            <a:pPr algn="l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  例</a:t>
            </a:r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:</a:t>
            </a:r>
            <a:r>
              <a:rPr lang="en-US" altLang="zh-CN" sz="2800" dirty="0" err="1">
                <a:solidFill>
                  <a:srgbClr val="00FF00"/>
                </a:solidFill>
                <a:latin typeface="+mn-ea"/>
              </a:rPr>
              <a:t>ncue_iot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7FCF84-E6C0-4008-9AC6-30D2E4767FE5}"/>
              </a:ext>
            </a:extLst>
          </p:cNvPr>
          <p:cNvSpPr/>
          <p:nvPr/>
        </p:nvSpPr>
        <p:spPr>
          <a:xfrm>
            <a:off x="5323377" y="5105400"/>
            <a:ext cx="1473489" cy="381000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3C9ADC-502C-46F4-80BE-529FE89EE0C8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6796865" y="5295901"/>
            <a:ext cx="2022700" cy="12929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DC8AE2-F4F7-4242-B590-072499DCE1FA}"/>
              </a:ext>
            </a:extLst>
          </p:cNvPr>
          <p:cNvSpPr txBox="1"/>
          <p:nvPr/>
        </p:nvSpPr>
        <p:spPr>
          <a:xfrm>
            <a:off x="8819566" y="5043306"/>
            <a:ext cx="1473489" cy="53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821622" y="127338"/>
            <a:ext cx="6477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創建觸發事件名稱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9818BE-3462-426E-AE8C-C9358A5B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9" t="29984" r="26869" b="47777"/>
          <a:stretch/>
        </p:blipFill>
        <p:spPr>
          <a:xfrm>
            <a:off x="3200401" y="2590800"/>
            <a:ext cx="5791199" cy="1524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D06A6C-9192-4630-BAF9-94E7377E7605}"/>
              </a:ext>
            </a:extLst>
          </p:cNvPr>
          <p:cNvSpPr/>
          <p:nvPr/>
        </p:nvSpPr>
        <p:spPr>
          <a:xfrm>
            <a:off x="6604248" y="2810272"/>
            <a:ext cx="2304256" cy="864096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3E175-04E1-43B7-94A8-17DD09F6A86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7756376" y="3674368"/>
            <a:ext cx="0" cy="864096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D73EC-993A-46CE-B949-9AA1C6BC244B}"/>
              </a:ext>
            </a:extLst>
          </p:cNvPr>
          <p:cNvSpPr txBox="1"/>
          <p:nvPr/>
        </p:nvSpPr>
        <p:spPr>
          <a:xfrm>
            <a:off x="6820273" y="4538464"/>
            <a:ext cx="187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點擊</a:t>
            </a:r>
            <a:endParaRPr lang="en-US" sz="2800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3A8C-EFAE-4E41-B11E-F9B35BDA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0" t="24070" r="30620" b="6917"/>
          <a:stretch/>
        </p:blipFill>
        <p:spPr>
          <a:xfrm>
            <a:off x="3505200" y="1652049"/>
            <a:ext cx="4876800" cy="47292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6C54BE-0493-4A89-B3E6-D54A09230539}"/>
              </a:ext>
            </a:extLst>
          </p:cNvPr>
          <p:cNvSpPr/>
          <p:nvPr/>
        </p:nvSpPr>
        <p:spPr>
          <a:xfrm>
            <a:off x="4291608" y="3068960"/>
            <a:ext cx="3240360" cy="360040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AF9311-9A78-43F6-A057-ABEA7B4B768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31968" y="3248980"/>
            <a:ext cx="1464756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C4389B-681C-4CEB-AC65-61B021287762}"/>
              </a:ext>
            </a:extLst>
          </p:cNvPr>
          <p:cNvSpPr txBox="1"/>
          <p:nvPr/>
        </p:nvSpPr>
        <p:spPr>
          <a:xfrm>
            <a:off x="9072924" y="2987370"/>
            <a:ext cx="177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輸入</a:t>
            </a:r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line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69A83A-F170-4F4D-84D8-13D1FD85D3C2}"/>
              </a:ext>
            </a:extLst>
          </p:cNvPr>
          <p:cNvSpPr/>
          <p:nvPr/>
        </p:nvSpPr>
        <p:spPr>
          <a:xfrm>
            <a:off x="3886200" y="3810000"/>
            <a:ext cx="2057400" cy="1905000"/>
          </a:xfrm>
          <a:prstGeom prst="roundRect">
            <a:avLst>
              <a:gd name="adj" fmla="val 7762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FF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D98C1B-96F2-4E1F-ADF5-DB2C56DBCE2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43601" y="4762500"/>
            <a:ext cx="2992911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5CCBFB-7ADA-4D78-923B-7CE59210995A}"/>
              </a:ext>
            </a:extLst>
          </p:cNvPr>
          <p:cNvSpPr txBox="1"/>
          <p:nvPr/>
        </p:nvSpPr>
        <p:spPr>
          <a:xfrm>
            <a:off x="9012711" y="4500890"/>
            <a:ext cx="1817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</a:t>
            </a:r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line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69573" y="152401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選擇行動服務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F888B6-D0E1-460F-AE2B-2A5DB1463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7" t="4744" r="34303" b="15256"/>
          <a:stretch/>
        </p:blipFill>
        <p:spPr>
          <a:xfrm>
            <a:off x="4018084" y="325314"/>
            <a:ext cx="4448907" cy="6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37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208A37-22DB-4A22-B3DE-4068AE644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51" y="242602"/>
            <a:ext cx="3584697" cy="63727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63923-645B-4E58-AF2A-C5A7C368B436}"/>
              </a:ext>
            </a:extLst>
          </p:cNvPr>
          <p:cNvSpPr/>
          <p:nvPr/>
        </p:nvSpPr>
        <p:spPr>
          <a:xfrm>
            <a:off x="4303651" y="369277"/>
            <a:ext cx="479364" cy="474786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AFF87-B039-475D-8AB1-7ABFCBBF748D}"/>
              </a:ext>
            </a:extLst>
          </p:cNvPr>
          <p:cNvSpPr txBox="1"/>
          <p:nvPr/>
        </p:nvSpPr>
        <p:spPr>
          <a:xfrm>
            <a:off x="2756388" y="314282"/>
            <a:ext cx="1274885" cy="5847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FF00"/>
                </a:solidFill>
              </a:rPr>
              <a:t>點擊</a:t>
            </a:r>
            <a:endParaRPr lang="en-US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0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3143250" y="4648201"/>
            <a:ext cx="5905500" cy="893763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架設 </a:t>
            </a:r>
            <a:r>
              <a:rPr lang="en-US" altLang="zh-TW" sz="6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aspbian</a:t>
            </a:r>
            <a:r>
              <a:rPr lang="en-US" altLang="zh-CN" sz="60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「raspbian  p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58" y="838201"/>
            <a:ext cx="2745284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8229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E469F2-CF6D-453D-B9DC-1CCCFDC5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02" y="224203"/>
            <a:ext cx="3605396" cy="640959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F95C55-4DAD-43EB-8436-1B988F4DD973}"/>
              </a:ext>
            </a:extLst>
          </p:cNvPr>
          <p:cNvSpPr/>
          <p:nvPr/>
        </p:nvSpPr>
        <p:spPr>
          <a:xfrm>
            <a:off x="4293302" y="1433145"/>
            <a:ext cx="3605396" cy="396593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20CC9-AF57-41B1-9C98-84BFBD88CAEC}"/>
              </a:ext>
            </a:extLst>
          </p:cNvPr>
          <p:cNvSpPr txBox="1"/>
          <p:nvPr/>
        </p:nvSpPr>
        <p:spPr>
          <a:xfrm>
            <a:off x="2782765" y="1339053"/>
            <a:ext cx="1274885" cy="58477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FF00"/>
                </a:solidFill>
              </a:rPr>
              <a:t>點擊</a:t>
            </a:r>
            <a:endParaRPr lang="en-US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02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663E1-2EC5-45FA-AAA6-9BA5F150A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86" y="307731"/>
            <a:ext cx="3511428" cy="62425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E7AAF1-A681-49DE-8B17-E02F1CF387AA}"/>
              </a:ext>
            </a:extLst>
          </p:cNvPr>
          <p:cNvSpPr/>
          <p:nvPr/>
        </p:nvSpPr>
        <p:spPr>
          <a:xfrm>
            <a:off x="4340286" y="1547446"/>
            <a:ext cx="3511428" cy="747346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5D561-67A2-4C23-B5AA-18EF9918D852}"/>
              </a:ext>
            </a:extLst>
          </p:cNvPr>
          <p:cNvSpPr txBox="1"/>
          <p:nvPr/>
        </p:nvSpPr>
        <p:spPr>
          <a:xfrm>
            <a:off x="1143001" y="1679357"/>
            <a:ext cx="308610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FF00"/>
                </a:solidFill>
              </a:rPr>
              <a:t>填入</a:t>
            </a:r>
            <a:r>
              <a:rPr lang="en-US" altLang="zh-CN" sz="2800" dirty="0">
                <a:solidFill>
                  <a:srgbClr val="00FF00"/>
                </a:solidFill>
              </a:rPr>
              <a:t>E-MAIL&amp;</a:t>
            </a:r>
            <a:r>
              <a:rPr lang="zh-CN" altLang="en-US" sz="2800" dirty="0">
                <a:solidFill>
                  <a:srgbClr val="00FF00"/>
                </a:solidFill>
              </a:rPr>
              <a:t>密碼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3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F888B6-D0E1-460F-AE2B-2A5DB1463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7" t="4744" r="34303" b="15256"/>
          <a:stretch/>
        </p:blipFill>
        <p:spPr>
          <a:xfrm>
            <a:off x="4018084" y="325314"/>
            <a:ext cx="4448907" cy="6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4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1D71B-674B-49AB-8AF8-A79A608B0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73" r="36872" b="27761"/>
          <a:stretch/>
        </p:blipFill>
        <p:spPr>
          <a:xfrm>
            <a:off x="2248694" y="1943100"/>
            <a:ext cx="7694613" cy="2971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CFEF0-8EAA-4C52-A0BB-5919699D267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5468494" y="3886200"/>
            <a:ext cx="1255015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00EDE5-AA1D-4EA9-9AA1-7D384B977940}"/>
              </a:ext>
            </a:extLst>
          </p:cNvPr>
          <p:cNvSpPr txBox="1"/>
          <p:nvPr/>
        </p:nvSpPr>
        <p:spPr>
          <a:xfrm>
            <a:off x="6723508" y="3624590"/>
            <a:ext cx="1201292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DF192A-D765-4894-B36E-D9A98CE2355C}"/>
              </a:ext>
            </a:extLst>
          </p:cNvPr>
          <p:cNvSpPr/>
          <p:nvPr/>
        </p:nvSpPr>
        <p:spPr>
          <a:xfrm>
            <a:off x="3429001" y="2971800"/>
            <a:ext cx="2039493" cy="1828800"/>
          </a:xfrm>
          <a:prstGeom prst="roundRect">
            <a:avLst>
              <a:gd name="adj" fmla="val 8135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2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9EDF5-B879-4A35-AFF8-B7DC1ACB1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4" t="10240" r="38899" b="4282"/>
          <a:stretch/>
        </p:blipFill>
        <p:spPr>
          <a:xfrm>
            <a:off x="4287801" y="227794"/>
            <a:ext cx="3102203" cy="63063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C0C67-FF00-4970-813A-DFDE5F7ABAEB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7134225" y="2018303"/>
            <a:ext cx="714375" cy="49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4BF1B2-C234-4A82-99CF-C4ECDA144D8E}"/>
              </a:ext>
            </a:extLst>
          </p:cNvPr>
          <p:cNvSpPr txBox="1"/>
          <p:nvPr/>
        </p:nvSpPr>
        <p:spPr>
          <a:xfrm>
            <a:off x="7848600" y="176160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選擇聊天室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3C892-8B32-481E-873C-9EEC46C97AE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134225" y="3217752"/>
            <a:ext cx="718474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D5D99C-DEAF-474B-8596-71F1EC372DCF}"/>
              </a:ext>
            </a:extLst>
          </p:cNvPr>
          <p:cNvSpPr txBox="1"/>
          <p:nvPr/>
        </p:nvSpPr>
        <p:spPr>
          <a:xfrm>
            <a:off x="7852699" y="29561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發送信息格式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9BAC6-B1F1-484B-B457-639B57DE5661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 flipV="1">
            <a:off x="6527443" y="5973500"/>
            <a:ext cx="1321157" cy="509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3835C7-CEC4-4C0C-8706-0E3A527D1D47}"/>
              </a:ext>
            </a:extLst>
          </p:cNvPr>
          <p:cNvSpPr txBox="1"/>
          <p:nvPr/>
        </p:nvSpPr>
        <p:spPr>
          <a:xfrm>
            <a:off x="7848600" y="5711890"/>
            <a:ext cx="2009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00FF00"/>
                </a:solidFill>
                <a:latin typeface="+mn-ea"/>
              </a:rPr>
              <a:t>3.</a:t>
            </a:r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點擊完成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245823-9613-4BA8-8272-15B83102327E}"/>
              </a:ext>
            </a:extLst>
          </p:cNvPr>
          <p:cNvSpPr/>
          <p:nvPr/>
        </p:nvSpPr>
        <p:spPr>
          <a:xfrm>
            <a:off x="5117743" y="5711890"/>
            <a:ext cx="1409700" cy="533400"/>
          </a:xfrm>
          <a:prstGeom prst="roundRect">
            <a:avLst>
              <a:gd name="adj" fmla="val 47971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0EC4C-6079-4BC6-9408-2DF7BB2FBB1B}"/>
              </a:ext>
            </a:extLst>
          </p:cNvPr>
          <p:cNvSpPr/>
          <p:nvPr/>
        </p:nvSpPr>
        <p:spPr>
          <a:xfrm>
            <a:off x="4568053" y="2597934"/>
            <a:ext cx="2566172" cy="1239636"/>
          </a:xfrm>
          <a:prstGeom prst="roundRect">
            <a:avLst>
              <a:gd name="adj" fmla="val 9511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073DA7-AAF5-4498-BCC3-BC1A71D0C55E}"/>
              </a:ext>
            </a:extLst>
          </p:cNvPr>
          <p:cNvSpPr/>
          <p:nvPr/>
        </p:nvSpPr>
        <p:spPr>
          <a:xfrm>
            <a:off x="4510962" y="1734466"/>
            <a:ext cx="2623263" cy="567674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487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nodered pngãçåçæå°çµæ">
            <a:extLst>
              <a:ext uri="{FF2B5EF4-FFF2-40B4-BE49-F238E27FC236}">
                <a16:creationId xmlns:a16="http://schemas.microsoft.com/office/drawing/2014/main" id="{066FF50B-34F9-468B-A7BE-361A0A90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49" y="2336250"/>
            <a:ext cx="2160099" cy="2160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5D8FED2-D3D8-454A-88E1-594C1C303BD8}"/>
              </a:ext>
            </a:extLst>
          </p:cNvPr>
          <p:cNvSpPr/>
          <p:nvPr/>
        </p:nvSpPr>
        <p:spPr>
          <a:xfrm>
            <a:off x="5581650" y="2914650"/>
            <a:ext cx="1028700" cy="1028700"/>
          </a:xfrm>
          <a:prstGeom prst="plus">
            <a:avLst>
              <a:gd name="adj" fmla="val 3716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841F1-4DD2-4F8A-8D05-0DC783FF0768}"/>
              </a:ext>
            </a:extLst>
          </p:cNvPr>
          <p:cNvSpPr txBox="1"/>
          <p:nvPr/>
        </p:nvSpPr>
        <p:spPr>
          <a:xfrm>
            <a:off x="2389981" y="0"/>
            <a:ext cx="7412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NODE-RED</a:t>
            </a:r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觸發</a:t>
            </a:r>
            <a:r>
              <a:rPr lang="en-US" altLang="zh-CN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IFTTT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56365-11B0-4F5D-9D54-762CA7903A7E}"/>
              </a:ext>
            </a:extLst>
          </p:cNvPr>
          <p:cNvGrpSpPr/>
          <p:nvPr/>
        </p:nvGrpSpPr>
        <p:grpSpPr>
          <a:xfrm>
            <a:off x="12192000" y="2156010"/>
            <a:ext cx="3798998" cy="2520577"/>
            <a:chOff x="4722812" y="1234159"/>
            <a:chExt cx="3990975" cy="2647950"/>
          </a:xfrm>
        </p:grpSpPr>
        <p:pic>
          <p:nvPicPr>
            <p:cNvPr id="7" name="Picture 4" descr="ç¸éåç">
              <a:extLst>
                <a:ext uri="{FF2B5EF4-FFF2-40B4-BE49-F238E27FC236}">
                  <a16:creationId xmlns:a16="http://schemas.microsoft.com/office/drawing/2014/main" id="{AC8FDA0A-0055-4935-BFC2-855B81B73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812" y="1234159"/>
              <a:ext cx="3990975" cy="26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ãifttt pngãçåçæå°çµæ">
              <a:extLst>
                <a:ext uri="{FF2B5EF4-FFF2-40B4-BE49-F238E27FC236}">
                  <a16:creationId xmlns:a16="http://schemas.microsoft.com/office/drawing/2014/main" id="{112EF3EA-3AB4-4CA4-BA06-A464367E0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941" y="2676595"/>
              <a:ext cx="2207651" cy="58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1134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1471 0.0018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39948 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22C64-E36D-4686-A927-92DBAD81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3" t="14273" r="23995" b="18476"/>
          <a:stretch/>
        </p:blipFill>
        <p:spPr>
          <a:xfrm>
            <a:off x="2171700" y="627456"/>
            <a:ext cx="7848600" cy="56030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10D5D0-D758-4366-95EC-2D6084152363}"/>
              </a:ext>
            </a:extLst>
          </p:cNvPr>
          <p:cNvSpPr/>
          <p:nvPr/>
        </p:nvSpPr>
        <p:spPr>
          <a:xfrm>
            <a:off x="7772400" y="1196752"/>
            <a:ext cx="1120416" cy="432048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FFFF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6632F9-6D4F-4305-B8CE-7146358186A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332608" y="1628800"/>
            <a:ext cx="15112" cy="57882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FACAD2-5AA6-4759-A59D-69E78F14153E}"/>
              </a:ext>
            </a:extLst>
          </p:cNvPr>
          <p:cNvSpPr txBox="1"/>
          <p:nvPr/>
        </p:nvSpPr>
        <p:spPr>
          <a:xfrm>
            <a:off x="7627640" y="2207622"/>
            <a:ext cx="1440160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44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DBFAD5-BF93-4D8C-B623-3189B112B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6" t="14273" r="12190" b="6918"/>
          <a:stretch/>
        </p:blipFill>
        <p:spPr>
          <a:xfrm>
            <a:off x="809626" y="1009303"/>
            <a:ext cx="9409113" cy="5400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8CAFE1-6549-4571-9CC4-013D53E40715}"/>
              </a:ext>
            </a:extLst>
          </p:cNvPr>
          <p:cNvSpPr/>
          <p:nvPr/>
        </p:nvSpPr>
        <p:spPr>
          <a:xfrm>
            <a:off x="1001711" y="3412882"/>
            <a:ext cx="4646234" cy="369511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446E5-03C9-439C-A9DB-0BBD3941497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47945" y="3593602"/>
            <a:ext cx="1401762" cy="4036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464F68-4C22-454B-9BC6-9A71887D5CBB}"/>
              </a:ext>
            </a:extLst>
          </p:cNvPr>
          <p:cNvSpPr txBox="1"/>
          <p:nvPr/>
        </p:nvSpPr>
        <p:spPr>
          <a:xfrm>
            <a:off x="7049707" y="3331992"/>
            <a:ext cx="2246693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1.</a:t>
            </a:r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金鑰匙網址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A57381-A549-4056-8F1B-D6B7749F0DE5}"/>
              </a:ext>
            </a:extLst>
          </p:cNvPr>
          <p:cNvSpPr/>
          <p:nvPr/>
        </p:nvSpPr>
        <p:spPr>
          <a:xfrm>
            <a:off x="1001713" y="4088698"/>
            <a:ext cx="4464496" cy="467350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F724B2-7574-4961-B55A-85A06AF691F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466209" y="4322373"/>
            <a:ext cx="1583498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D13EF-1CA9-413D-ADB5-62085B608AA6}"/>
              </a:ext>
            </a:extLst>
          </p:cNvPr>
          <p:cNvSpPr txBox="1"/>
          <p:nvPr/>
        </p:nvSpPr>
        <p:spPr>
          <a:xfrm>
            <a:off x="7049707" y="4060763"/>
            <a:ext cx="1989518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2.</a:t>
            </a:r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信息格式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C9612E-33C5-4EA0-9316-82C33F98FC92}"/>
              </a:ext>
            </a:extLst>
          </p:cNvPr>
          <p:cNvSpPr/>
          <p:nvPr/>
        </p:nvSpPr>
        <p:spPr>
          <a:xfrm>
            <a:off x="1001713" y="5329783"/>
            <a:ext cx="5472608" cy="324728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B60AEB-266F-4949-985F-C47F28C29197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474321" y="5492147"/>
            <a:ext cx="575386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FF0EE3-25C8-4EA0-8387-72EB672D5887}"/>
              </a:ext>
            </a:extLst>
          </p:cNvPr>
          <p:cNvSpPr txBox="1"/>
          <p:nvPr/>
        </p:nvSpPr>
        <p:spPr>
          <a:xfrm>
            <a:off x="7049707" y="5230537"/>
            <a:ext cx="4570793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FF00"/>
                </a:solidFill>
                <a:latin typeface="+mn-ea"/>
              </a:rPr>
              <a:t>3.Raspbian </a:t>
            </a:r>
            <a:r>
              <a:rPr lang="zh-CN" altLang="en-US" sz="2800" b="1" dirty="0">
                <a:solidFill>
                  <a:srgbClr val="00FF00"/>
                </a:solidFill>
                <a:latin typeface="+mn-ea"/>
              </a:rPr>
              <a:t>終端機執行指令</a:t>
            </a:r>
            <a:endParaRPr lang="en-US" sz="2800" b="1" dirty="0">
              <a:solidFill>
                <a:srgbClr val="00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30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497012" y="1295400"/>
            <a:ext cx="9185418" cy="5272204"/>
            <a:chOff x="77159" y="203421"/>
            <a:chExt cx="8162539" cy="46850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C43E10-C624-401C-814B-C57C73B2F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616" t="14273" r="12190" b="6918"/>
            <a:stretch/>
          </p:blipFill>
          <p:spPr>
            <a:xfrm>
              <a:off x="77159" y="203421"/>
              <a:ext cx="8162539" cy="4685097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4886D10-A5B9-4DB9-BAEB-EDE09457E7F8}"/>
                </a:ext>
              </a:extLst>
            </p:cNvPr>
            <p:cNvSpPr/>
            <p:nvPr/>
          </p:nvSpPr>
          <p:spPr>
            <a:xfrm>
              <a:off x="1564566" y="908804"/>
              <a:ext cx="3143762" cy="330978"/>
            </a:xfrm>
            <a:prstGeom prst="roundRect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98421-6605-4E8B-9F00-DE292D7DF833}"/>
                </a:ext>
              </a:extLst>
            </p:cNvPr>
            <p:cNvSpPr txBox="1"/>
            <p:nvPr/>
          </p:nvSpPr>
          <p:spPr>
            <a:xfrm>
              <a:off x="4896208" y="841815"/>
              <a:ext cx="1219200" cy="46495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FF00"/>
                  </a:solidFill>
                  <a:latin typeface="+mn-ea"/>
                </a:rPr>
                <a:t>複製</a:t>
              </a:r>
              <a:endParaRPr lang="en-US" sz="2800" dirty="0">
                <a:solidFill>
                  <a:srgbClr val="00FF00"/>
                </a:solidFill>
                <a:latin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352708" y="76201"/>
            <a:ext cx="34740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n-ea"/>
              </a:rPr>
              <a:t>IFTTT</a:t>
            </a:r>
            <a:r>
              <a:rPr lang="zh-CN" altLang="en-US" sz="6000" dirty="0">
                <a:solidFill>
                  <a:schemeClr val="bg1"/>
                </a:solidFill>
                <a:latin typeface="+mn-ea"/>
              </a:rPr>
              <a:t>頁面</a:t>
            </a:r>
            <a:endParaRPr lang="en-US" altLang="zh-TW" sz="6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48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4D4CD79-829B-43D0-9D74-E1B20CA25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6183" r="53483" b="67575"/>
          <a:stretch/>
        </p:blipFill>
        <p:spPr>
          <a:xfrm>
            <a:off x="614325" y="2987163"/>
            <a:ext cx="4107895" cy="196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7" y="14763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API KEY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8AB751-74BB-4CE2-8DAD-FB6D957AB626}"/>
              </a:ext>
            </a:extLst>
          </p:cNvPr>
          <p:cNvSpPr/>
          <p:nvPr/>
        </p:nvSpPr>
        <p:spPr>
          <a:xfrm>
            <a:off x="389416" y="1400335"/>
            <a:ext cx="4557714" cy="5291137"/>
          </a:xfrm>
          <a:prstGeom prst="roundRect">
            <a:avLst>
              <a:gd name="adj" fmla="val 4426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17621-C010-4AC2-9036-BFB24959D12E}"/>
              </a:ext>
            </a:extLst>
          </p:cNvPr>
          <p:cNvSpPr txBox="1"/>
          <p:nvPr/>
        </p:nvSpPr>
        <p:spPr>
          <a:xfrm>
            <a:off x="1499909" y="1574476"/>
            <a:ext cx="233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Node-RED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3C087-7CDC-403D-82EA-FFEECE88242A}"/>
              </a:ext>
            </a:extLst>
          </p:cNvPr>
          <p:cNvSpPr/>
          <p:nvPr/>
        </p:nvSpPr>
        <p:spPr>
          <a:xfrm>
            <a:off x="900571" y="3682878"/>
            <a:ext cx="2852294" cy="38051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C85213-8CF3-48A3-A943-7E0A8684D2C6}"/>
              </a:ext>
            </a:extLst>
          </p:cNvPr>
          <p:cNvSpPr/>
          <p:nvPr/>
        </p:nvSpPr>
        <p:spPr>
          <a:xfrm>
            <a:off x="6752493" y="1324136"/>
            <a:ext cx="5180974" cy="5291137"/>
          </a:xfrm>
          <a:prstGeom prst="roundRect">
            <a:avLst>
              <a:gd name="adj" fmla="val 5800"/>
            </a:avLst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8E4C5-C0A2-444E-827B-5681F3D432A5}"/>
              </a:ext>
            </a:extLst>
          </p:cNvPr>
          <p:cNvSpPr txBox="1"/>
          <p:nvPr/>
        </p:nvSpPr>
        <p:spPr>
          <a:xfrm>
            <a:off x="8587809" y="157603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IFTTT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7172D-B274-4E4E-8318-31CD56AE5DEB}"/>
              </a:ext>
            </a:extLst>
          </p:cNvPr>
          <p:cNvSpPr txBox="1"/>
          <p:nvPr/>
        </p:nvSpPr>
        <p:spPr>
          <a:xfrm>
            <a:off x="5516853" y="3057525"/>
            <a:ext cx="64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>
                <a:solidFill>
                  <a:srgbClr val="00FF00"/>
                </a:solidFill>
              </a:rPr>
              <a:t>=</a:t>
            </a:r>
            <a:endParaRPr lang="en-US" sz="10000" dirty="0">
              <a:solidFill>
                <a:srgbClr val="00FF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F60035-EC3C-4EED-9987-2AC3910D9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6" t="14272" r="33367" b="50312"/>
          <a:stretch/>
        </p:blipFill>
        <p:spPr>
          <a:xfrm>
            <a:off x="6944459" y="3117160"/>
            <a:ext cx="4797041" cy="170508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197E08A-28BA-4784-A08D-FF7F1BEAEC68}"/>
              </a:ext>
            </a:extLst>
          </p:cNvPr>
          <p:cNvSpPr/>
          <p:nvPr/>
        </p:nvSpPr>
        <p:spPr>
          <a:xfrm>
            <a:off x="8171370" y="3660873"/>
            <a:ext cx="2572054" cy="332516"/>
          </a:xfrm>
          <a:prstGeom prst="round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8488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228601"/>
            <a:ext cx="10360501" cy="9191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+mn-ea"/>
                <a:ea typeface="+mn-ea"/>
              </a:rPr>
              <a:t>安裝</a:t>
            </a:r>
            <a:r>
              <a:rPr lang="en-US" altLang="zh-CN" sz="5400" dirty="0">
                <a:solidFill>
                  <a:schemeClr val="bg1"/>
                </a:solidFill>
                <a:latin typeface="+mn-ea"/>
                <a:ea typeface="+mn-ea"/>
              </a:rPr>
              <a:t> .</a:t>
            </a:r>
            <a:r>
              <a:rPr lang="en-US" altLang="zh-CN" sz="5400" dirty="0" err="1">
                <a:solidFill>
                  <a:schemeClr val="bg1"/>
                </a:solidFill>
                <a:latin typeface="+mn-ea"/>
                <a:ea typeface="+mn-ea"/>
              </a:rPr>
              <a:t>img</a:t>
            </a:r>
            <a:r>
              <a:rPr lang="zh-CN" altLang="en-US" sz="5400" dirty="0">
                <a:solidFill>
                  <a:schemeClr val="bg1"/>
                </a:solidFill>
                <a:latin typeface="+mn-ea"/>
                <a:ea typeface="+mn-ea"/>
              </a:rPr>
              <a:t>檔到</a:t>
            </a:r>
            <a:r>
              <a:rPr lang="en-US" altLang="zh-CN" sz="5400" dirty="0">
                <a:solidFill>
                  <a:schemeClr val="bg1"/>
                </a:solidFill>
                <a:latin typeface="+mn-ea"/>
                <a:ea typeface="+mn-ea"/>
              </a:rPr>
              <a:t>Raspberry PI 3 </a:t>
            </a:r>
            <a:endParaRPr lang="zh-TW" altLang="en-US" sz="5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34" y="1549400"/>
            <a:ext cx="1277224" cy="1600200"/>
          </a:xfrm>
        </p:spPr>
      </p:pic>
      <p:pic>
        <p:nvPicPr>
          <p:cNvPr id="11" name="Picture 12" descr="ãraspberry pi 3 pngãçåçæå°çµæ">
            <a:extLst>
              <a:ext uri="{FF2B5EF4-FFF2-40B4-BE49-F238E27FC236}">
                <a16:creationId xmlns:a16="http://schemas.microsoft.com/office/drawing/2014/main" id="{C3D4C7C6-9055-4057-AEF4-5593E00F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04658" y="3852357"/>
            <a:ext cx="1956376" cy="293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向下箭號 16"/>
          <p:cNvSpPr/>
          <p:nvPr/>
        </p:nvSpPr>
        <p:spPr>
          <a:xfrm>
            <a:off x="5616146" y="3086100"/>
            <a:ext cx="533400" cy="685800"/>
          </a:xfrm>
          <a:prstGeom prst="down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29400" y="1944469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Raspbian Stretch with desktop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Version: November 2018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4587446" y="6299776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Raspberry PI 3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00026 0.0736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4D4CD79-829B-43D0-9D74-E1B20CA25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6183" r="53483" b="67575"/>
          <a:stretch/>
        </p:blipFill>
        <p:spPr>
          <a:xfrm>
            <a:off x="614325" y="2987163"/>
            <a:ext cx="4107895" cy="196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7" y="14763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事件名稱</a:t>
            </a:r>
            <a:endParaRPr lang="en-US" sz="6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8AB751-74BB-4CE2-8DAD-FB6D957AB626}"/>
              </a:ext>
            </a:extLst>
          </p:cNvPr>
          <p:cNvSpPr/>
          <p:nvPr/>
        </p:nvSpPr>
        <p:spPr>
          <a:xfrm>
            <a:off x="389416" y="1400335"/>
            <a:ext cx="4557714" cy="5291137"/>
          </a:xfrm>
          <a:prstGeom prst="roundRect">
            <a:avLst>
              <a:gd name="adj" fmla="val 4426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17621-C010-4AC2-9036-BFB24959D12E}"/>
              </a:ext>
            </a:extLst>
          </p:cNvPr>
          <p:cNvSpPr txBox="1"/>
          <p:nvPr/>
        </p:nvSpPr>
        <p:spPr>
          <a:xfrm>
            <a:off x="1499909" y="1574476"/>
            <a:ext cx="233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Node-RED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3C087-7CDC-403D-82EA-FFEECE88242A}"/>
              </a:ext>
            </a:extLst>
          </p:cNvPr>
          <p:cNvSpPr/>
          <p:nvPr/>
        </p:nvSpPr>
        <p:spPr>
          <a:xfrm>
            <a:off x="902021" y="4308232"/>
            <a:ext cx="2852294" cy="38051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064EF7-ED8E-4E9A-8145-1E60271CC1F7}"/>
              </a:ext>
            </a:extLst>
          </p:cNvPr>
          <p:cNvGrpSpPr/>
          <p:nvPr/>
        </p:nvGrpSpPr>
        <p:grpSpPr>
          <a:xfrm>
            <a:off x="7375753" y="1324136"/>
            <a:ext cx="4557713" cy="5291137"/>
            <a:chOff x="7443787" y="1400336"/>
            <a:chExt cx="4557713" cy="52911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F824F-2152-4D6C-92C8-5580D1DF5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59" t="22885" r="38984" b="32596"/>
            <a:stretch/>
          </p:blipFill>
          <p:spPr>
            <a:xfrm>
              <a:off x="7879387" y="2413838"/>
              <a:ext cx="3686512" cy="3923759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4C290D3-8938-4C8B-8C09-BF7778AC0A8C}"/>
                </a:ext>
              </a:extLst>
            </p:cNvPr>
            <p:cNvSpPr/>
            <p:nvPr/>
          </p:nvSpPr>
          <p:spPr>
            <a:xfrm>
              <a:off x="8215395" y="5086349"/>
              <a:ext cx="3014495" cy="704850"/>
            </a:xfrm>
            <a:prstGeom prst="roundRect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EC85213-8CF3-48A3-A943-7E0A8684D2C6}"/>
                </a:ext>
              </a:extLst>
            </p:cNvPr>
            <p:cNvSpPr/>
            <p:nvPr/>
          </p:nvSpPr>
          <p:spPr>
            <a:xfrm>
              <a:off x="7443787" y="1400336"/>
              <a:ext cx="4557713" cy="5291137"/>
            </a:xfrm>
            <a:prstGeom prst="roundRect">
              <a:avLst>
                <a:gd name="adj" fmla="val 5800"/>
              </a:avLst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18E4C5-C0A2-444E-827B-5681F3D432A5}"/>
                </a:ext>
              </a:extLst>
            </p:cNvPr>
            <p:cNvSpPr txBox="1"/>
            <p:nvPr/>
          </p:nvSpPr>
          <p:spPr>
            <a:xfrm>
              <a:off x="8655843" y="1652239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B0F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IFTTT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C47172D-B274-4E4E-8318-31CD56AE5DEB}"/>
              </a:ext>
            </a:extLst>
          </p:cNvPr>
          <p:cNvSpPr txBox="1"/>
          <p:nvPr/>
        </p:nvSpPr>
        <p:spPr>
          <a:xfrm>
            <a:off x="5772150" y="3057525"/>
            <a:ext cx="64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>
                <a:solidFill>
                  <a:srgbClr val="00FF00"/>
                </a:solidFill>
              </a:rPr>
              <a:t>=</a:t>
            </a:r>
            <a:endParaRPr lang="en-US" sz="10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BE706-CB27-4F7E-9FFC-0C473DC4E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5" t="41923" r="31250" b="36026"/>
          <a:stretch/>
        </p:blipFill>
        <p:spPr>
          <a:xfrm>
            <a:off x="2077541" y="2095501"/>
            <a:ext cx="8964041" cy="334327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990D2D-C3C2-48AB-8213-6308BA6FE1CF}"/>
              </a:ext>
            </a:extLst>
          </p:cNvPr>
          <p:cNvSpPr/>
          <p:nvPr/>
        </p:nvSpPr>
        <p:spPr>
          <a:xfrm>
            <a:off x="3900083" y="2700241"/>
            <a:ext cx="2062567" cy="52322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50CA-274E-4ADD-B665-6F12448CCBCA}"/>
              </a:ext>
            </a:extLst>
          </p:cNvPr>
          <p:cNvSpPr txBox="1"/>
          <p:nvPr/>
        </p:nvSpPr>
        <p:spPr>
          <a:xfrm>
            <a:off x="4394190" y="2095501"/>
            <a:ext cx="1219200" cy="5232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  <a:latin typeface="+mn-ea"/>
              </a:rPr>
              <a:t>點擊</a:t>
            </a:r>
            <a:endParaRPr lang="en-US" sz="2800" dirty="0">
              <a:solidFill>
                <a:srgbClr val="00FF00"/>
              </a:solidFill>
              <a:latin typeface="+mn-ea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747" y="180630"/>
            <a:ext cx="6270505" cy="9191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</a:t>
            </a:r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essage format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B918B1-03E0-4941-92A5-7572B4FD9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59" t="31393" r="14219" b="34278"/>
          <a:stretch/>
        </p:blipFill>
        <p:spPr>
          <a:xfrm>
            <a:off x="1863484" y="1145381"/>
            <a:ext cx="4883630" cy="5212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5" y="22621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信息内容</a:t>
            </a:r>
            <a:endParaRPr 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388E7D49-384F-4126-B7D1-3AA8A63404D9}"/>
              </a:ext>
            </a:extLst>
          </p:cNvPr>
          <p:cNvSpPr/>
          <p:nvPr/>
        </p:nvSpPr>
        <p:spPr>
          <a:xfrm>
            <a:off x="2431250" y="1306206"/>
            <a:ext cx="2464600" cy="867875"/>
          </a:xfrm>
          <a:prstGeom prst="roundRect">
            <a:avLst>
              <a:gd name="adj" fmla="val 8984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文字方塊 24">
            <a:extLst>
              <a:ext uri="{FF2B5EF4-FFF2-40B4-BE49-F238E27FC236}">
                <a16:creationId xmlns:a16="http://schemas.microsoft.com/office/drawing/2014/main" id="{93299376-02B7-454C-AB9F-9E4C421A827C}"/>
              </a:ext>
            </a:extLst>
          </p:cNvPr>
          <p:cNvSpPr txBox="1"/>
          <p:nvPr/>
        </p:nvSpPr>
        <p:spPr>
          <a:xfrm>
            <a:off x="6946896" y="1478534"/>
            <a:ext cx="311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溫濕度最高上限值</a:t>
            </a:r>
            <a:endParaRPr lang="zh-TW" altLang="en-US" sz="2800" b="1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61C96154-542B-43EF-8372-3F5CD2A7C91F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4895850" y="1740144"/>
            <a:ext cx="2051046" cy="0"/>
          </a:xfrm>
          <a:prstGeom prst="straightConnector1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0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B918B1-03E0-4941-92A5-7572B4FD9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59" t="31393" r="14219" b="34278"/>
          <a:stretch/>
        </p:blipFill>
        <p:spPr>
          <a:xfrm>
            <a:off x="1863484" y="1145381"/>
            <a:ext cx="4883630" cy="5212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5" y="22621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信息内容</a:t>
            </a:r>
            <a:endParaRPr 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59E8EAE3-7D20-4F7B-8E0C-F4266BE7BB09}"/>
              </a:ext>
            </a:extLst>
          </p:cNvPr>
          <p:cNvSpPr/>
          <p:nvPr/>
        </p:nvSpPr>
        <p:spPr>
          <a:xfrm>
            <a:off x="2431250" y="2468807"/>
            <a:ext cx="2921800" cy="867865"/>
          </a:xfrm>
          <a:prstGeom prst="roundRect">
            <a:avLst>
              <a:gd name="adj" fmla="val 5692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文字方塊 25">
            <a:extLst>
              <a:ext uri="{FF2B5EF4-FFF2-40B4-BE49-F238E27FC236}">
                <a16:creationId xmlns:a16="http://schemas.microsoft.com/office/drawing/2014/main" id="{37159572-9393-4566-ADD4-EEE3D2D752D2}"/>
              </a:ext>
            </a:extLst>
          </p:cNvPr>
          <p:cNvSpPr txBox="1"/>
          <p:nvPr/>
        </p:nvSpPr>
        <p:spPr>
          <a:xfrm>
            <a:off x="6946896" y="266241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目前溫濕度</a:t>
            </a:r>
            <a:endParaRPr lang="zh-TW" altLang="en-US" sz="2800" b="1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0" name="直線單箭頭接點 29">
            <a:extLst>
              <a:ext uri="{FF2B5EF4-FFF2-40B4-BE49-F238E27FC236}">
                <a16:creationId xmlns:a16="http://schemas.microsoft.com/office/drawing/2014/main" id="{23DC9F89-ACBE-41AF-BBAC-3DC3950ECA0B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5353050" y="2902740"/>
            <a:ext cx="1593846" cy="21282"/>
          </a:xfrm>
          <a:prstGeom prst="straightConnector1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B918B1-03E0-4941-92A5-7572B4FD9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59" t="31393" r="14219" b="34278"/>
          <a:stretch/>
        </p:blipFill>
        <p:spPr>
          <a:xfrm>
            <a:off x="1863484" y="1145381"/>
            <a:ext cx="4883630" cy="5212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F7DFF-0F42-432E-BF55-B9BE88B7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5" y="22621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信息内容</a:t>
            </a:r>
            <a:endParaRPr 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8053327-D95D-40BE-B905-0F066D17416F}"/>
              </a:ext>
            </a:extLst>
          </p:cNvPr>
          <p:cNvSpPr/>
          <p:nvPr/>
        </p:nvSpPr>
        <p:spPr>
          <a:xfrm>
            <a:off x="2516976" y="3957023"/>
            <a:ext cx="1969300" cy="24350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F4C66218-120E-4A32-9B58-253B85AF9C77}"/>
              </a:ext>
            </a:extLst>
          </p:cNvPr>
          <p:cNvSpPr txBox="1"/>
          <p:nvPr/>
        </p:nvSpPr>
        <p:spPr>
          <a:xfrm>
            <a:off x="6946896" y="3575220"/>
            <a:ext cx="3149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判斷目前溫濕度</a:t>
            </a:r>
            <a:endParaRPr lang="en-US" altLang="zh-CN" sz="2800" b="1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00FF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是否超過最高上限</a:t>
            </a:r>
            <a:endParaRPr lang="zh-TW" altLang="en-US" sz="2800" b="1" dirty="0">
              <a:solidFill>
                <a:srgbClr val="00FF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0" name="直線單箭頭接點 13">
            <a:extLst>
              <a:ext uri="{FF2B5EF4-FFF2-40B4-BE49-F238E27FC236}">
                <a16:creationId xmlns:a16="http://schemas.microsoft.com/office/drawing/2014/main" id="{A8EA3E2E-CF83-4D11-B577-390FC39F53D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4486276" y="4052274"/>
            <a:ext cx="2460620" cy="26500"/>
          </a:xfrm>
          <a:prstGeom prst="straightConnector1">
            <a:avLst/>
          </a:prstGeom>
          <a:ln w="57150">
            <a:solidFill>
              <a:srgbClr val="00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C456A6A-FF36-4931-A95A-4F19CCC4E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59" t="32404" r="38984" b="14376"/>
          <a:stretch/>
        </p:blipFill>
        <p:spPr>
          <a:xfrm>
            <a:off x="8097260" y="2220807"/>
            <a:ext cx="3238501" cy="41207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C290D3-8938-4C8B-8C09-BF7778AC0A8C}"/>
              </a:ext>
            </a:extLst>
          </p:cNvPr>
          <p:cNvSpPr/>
          <p:nvPr/>
        </p:nvSpPr>
        <p:spPr>
          <a:xfrm>
            <a:off x="8403750" y="2305050"/>
            <a:ext cx="2635726" cy="1276349"/>
          </a:xfrm>
          <a:prstGeom prst="roundRect">
            <a:avLst>
              <a:gd name="adj" fmla="val 6219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C85213-8CF3-48A3-A943-7E0A8684D2C6}"/>
              </a:ext>
            </a:extLst>
          </p:cNvPr>
          <p:cNvSpPr/>
          <p:nvPr/>
        </p:nvSpPr>
        <p:spPr>
          <a:xfrm>
            <a:off x="7375753" y="1324136"/>
            <a:ext cx="4557713" cy="5291137"/>
          </a:xfrm>
          <a:prstGeom prst="roundRect">
            <a:avLst>
              <a:gd name="adj" fmla="val 5800"/>
            </a:avLst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8E4C5-C0A2-444E-827B-5681F3D432A5}"/>
              </a:ext>
            </a:extLst>
          </p:cNvPr>
          <p:cNvSpPr txBox="1"/>
          <p:nvPr/>
        </p:nvSpPr>
        <p:spPr>
          <a:xfrm>
            <a:off x="8587809" y="157603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IFTTT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7172D-B274-4E4E-8318-31CD56AE5DEB}"/>
              </a:ext>
            </a:extLst>
          </p:cNvPr>
          <p:cNvSpPr txBox="1"/>
          <p:nvPr/>
        </p:nvSpPr>
        <p:spPr>
          <a:xfrm>
            <a:off x="5772150" y="3057525"/>
            <a:ext cx="64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>
                <a:solidFill>
                  <a:srgbClr val="00FF00"/>
                </a:solidFill>
              </a:rPr>
              <a:t>=</a:t>
            </a:r>
            <a:endParaRPr lang="en-US" sz="10000" dirty="0">
              <a:solidFill>
                <a:srgbClr val="00FF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8AB751-74BB-4CE2-8DAD-FB6D957AB626}"/>
              </a:ext>
            </a:extLst>
          </p:cNvPr>
          <p:cNvSpPr/>
          <p:nvPr/>
        </p:nvSpPr>
        <p:spPr>
          <a:xfrm>
            <a:off x="389416" y="1400335"/>
            <a:ext cx="4557714" cy="5291137"/>
          </a:xfrm>
          <a:prstGeom prst="roundRect">
            <a:avLst>
              <a:gd name="adj" fmla="val 4426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17621-C010-4AC2-9036-BFB24959D12E}"/>
              </a:ext>
            </a:extLst>
          </p:cNvPr>
          <p:cNvSpPr txBox="1"/>
          <p:nvPr/>
        </p:nvSpPr>
        <p:spPr>
          <a:xfrm>
            <a:off x="1449050" y="1574476"/>
            <a:ext cx="243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Node-RED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4DF46F-1A8C-4EA3-A9A7-35260137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59" t="31393" r="14219" b="34278"/>
          <a:stretch/>
        </p:blipFill>
        <p:spPr>
          <a:xfrm>
            <a:off x="773756" y="2220807"/>
            <a:ext cx="3876066" cy="4137131"/>
          </a:xfrm>
          <a:prstGeom prst="rect">
            <a:avLst/>
          </a:prstGeom>
        </p:spPr>
      </p:pic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951F4F64-0428-4899-A713-56CA7827F7BE}"/>
              </a:ext>
            </a:extLst>
          </p:cNvPr>
          <p:cNvSpPr/>
          <p:nvPr/>
        </p:nvSpPr>
        <p:spPr>
          <a:xfrm>
            <a:off x="2475489" y="5800957"/>
            <a:ext cx="1056494" cy="193264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D05C58-4D90-4D49-828C-3C071DFD6E30}"/>
              </a:ext>
            </a:extLst>
          </p:cNvPr>
          <p:cNvSpPr/>
          <p:nvPr/>
        </p:nvSpPr>
        <p:spPr>
          <a:xfrm>
            <a:off x="8515350" y="3190875"/>
            <a:ext cx="933449" cy="238125"/>
          </a:xfrm>
          <a:prstGeom prst="roundRect">
            <a:avLst>
              <a:gd name="adj" fmla="val 6219"/>
            </a:avLst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F0C2C5E-F256-4A58-AB5A-4470EFC7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135" y="226218"/>
            <a:ext cx="3427729" cy="919163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n-ea"/>
                <a:ea typeface="+mn-ea"/>
              </a:rPr>
              <a:t>信息内容</a:t>
            </a:r>
            <a:endParaRPr lang="en-US" sz="6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225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13609" y="127338"/>
            <a:ext cx="57647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>
                <a:solidFill>
                  <a:srgbClr val="0EF614"/>
                </a:solidFill>
              </a:rPr>
              <a:t>LINE Notify </a:t>
            </a:r>
            <a:endParaRPr lang="en-US" altLang="zh-CN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E3DC6B-485E-4271-BF09-974A753359E8}"/>
              </a:ext>
            </a:extLst>
          </p:cNvPr>
          <p:cNvGrpSpPr/>
          <p:nvPr/>
        </p:nvGrpSpPr>
        <p:grpSpPr>
          <a:xfrm>
            <a:off x="4648200" y="1173331"/>
            <a:ext cx="2895601" cy="5485819"/>
            <a:chOff x="4395899" y="1173331"/>
            <a:chExt cx="2895601" cy="5485819"/>
          </a:xfrm>
        </p:grpSpPr>
        <p:pic>
          <p:nvPicPr>
            <p:cNvPr id="5" name="Picture 18" descr="ãiphone 8 plus pngãçåçæå°çµæ">
              <a:extLst>
                <a:ext uri="{FF2B5EF4-FFF2-40B4-BE49-F238E27FC236}">
                  <a16:creationId xmlns:a16="http://schemas.microsoft.com/office/drawing/2014/main" id="{ECF4D455-CF75-4F37-ACA7-56A1C44AF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9" r="20006" b="3518"/>
            <a:stretch/>
          </p:blipFill>
          <p:spPr bwMode="auto">
            <a:xfrm>
              <a:off x="4395899" y="1173331"/>
              <a:ext cx="2895601" cy="548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DBA0BB-4E62-4ED0-9D3B-EDC8B390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628" y="1781174"/>
              <a:ext cx="2346722" cy="4171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A22595B-B485-42B6-8EAA-B5B828FC6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35520" y="2634313"/>
            <a:ext cx="5275854" cy="3367840"/>
          </a:xfrm>
          <a:prstGeom prst="rect">
            <a:avLst/>
          </a:prstGeom>
        </p:spPr>
      </p:pic>
      <p:pic>
        <p:nvPicPr>
          <p:cNvPr id="8" name="brain_Go">
            <a:hlinkClick r:id="" action="ppaction://media"/>
            <a:extLst>
              <a:ext uri="{FF2B5EF4-FFF2-40B4-BE49-F238E27FC236}">
                <a16:creationId xmlns:a16="http://schemas.microsoft.com/office/drawing/2014/main" id="{33E4902F-BBFE-4193-B7AA-93042F1EC5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1514237" y="1413413"/>
            <a:ext cx="3139458" cy="5581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0745CE-F832-4D64-A2CD-FDC71452C115}"/>
              </a:ext>
            </a:extLst>
          </p:cNvPr>
          <p:cNvSpPr txBox="1"/>
          <p:nvPr/>
        </p:nvSpPr>
        <p:spPr>
          <a:xfrm>
            <a:off x="1656382" y="1756980"/>
            <a:ext cx="2855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Brain </a:t>
            </a:r>
            <a:r>
              <a:rPr lang="en-US" sz="4000" dirty="0">
                <a:solidFill>
                  <a:schemeClr val="bg1"/>
                </a:solidFill>
              </a:rPr>
              <a:t>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A5CF1-D919-4CE2-A643-6DAEB629D36D}"/>
              </a:ext>
            </a:extLst>
          </p:cNvPr>
          <p:cNvSpPr txBox="1"/>
          <p:nvPr/>
        </p:nvSpPr>
        <p:spPr>
          <a:xfrm>
            <a:off x="7745863" y="1756980"/>
            <a:ext cx="2855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Node-RED</a:t>
            </a:r>
          </a:p>
        </p:txBody>
      </p:sp>
      <p:sp>
        <p:nvSpPr>
          <p:cNvPr id="6" name="文字方塊 1">
            <a:extLst>
              <a:ext uri="{FF2B5EF4-FFF2-40B4-BE49-F238E27FC236}">
                <a16:creationId xmlns:a16="http://schemas.microsoft.com/office/drawing/2014/main" id="{0EF40A9A-6A39-4382-BBB3-6CC6E2AC09CD}"/>
              </a:ext>
            </a:extLst>
          </p:cNvPr>
          <p:cNvSpPr txBox="1"/>
          <p:nvPr/>
        </p:nvSpPr>
        <p:spPr>
          <a:xfrm>
            <a:off x="3213609" y="148762"/>
            <a:ext cx="57647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842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249A-AD6C-45A7-9D09-067B1E03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2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more thing…</a:t>
            </a:r>
          </a:p>
        </p:txBody>
      </p:sp>
    </p:spTree>
    <p:extLst>
      <p:ext uri="{BB962C8B-B14F-4D97-AF65-F5344CB8AC3E}">
        <p14:creationId xmlns:p14="http://schemas.microsoft.com/office/powerpoint/2010/main" val="13290134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nodered pngãçåçæå°çµæ">
            <a:extLst>
              <a:ext uri="{FF2B5EF4-FFF2-40B4-BE49-F238E27FC236}">
                <a16:creationId xmlns:a16="http://schemas.microsoft.com/office/drawing/2014/main" id="{066FF50B-34F9-468B-A7BE-361A0A90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49" y="2336250"/>
            <a:ext cx="2160099" cy="2160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B5D8FED2-D3D8-454A-88E1-594C1C303BD8}"/>
              </a:ext>
            </a:extLst>
          </p:cNvPr>
          <p:cNvSpPr/>
          <p:nvPr/>
        </p:nvSpPr>
        <p:spPr>
          <a:xfrm>
            <a:off x="5581648" y="2914650"/>
            <a:ext cx="1028700" cy="1028700"/>
          </a:xfrm>
          <a:prstGeom prst="plus">
            <a:avLst>
              <a:gd name="adj" fmla="val 3716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ãxecelãçåçæå°çµæ">
            <a:extLst>
              <a:ext uri="{FF2B5EF4-FFF2-40B4-BE49-F238E27FC236}">
                <a16:creationId xmlns:a16="http://schemas.microsoft.com/office/drawing/2014/main" id="{313C27A6-59AF-44B5-B2F7-B1B0EF44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806574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88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2604 0.0018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0.00371 L -0.3987 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54571-548F-41A0-BB3D-7D4AB5602223}"/>
              </a:ext>
            </a:extLst>
          </p:cNvPr>
          <p:cNvSpPr txBox="1"/>
          <p:nvPr/>
        </p:nvSpPr>
        <p:spPr>
          <a:xfrm>
            <a:off x="3277996" y="250709"/>
            <a:ext cx="563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Etcher</a:t>
            </a:r>
            <a:r>
              <a:rPr lang="zh-CN" altLang="en-US" sz="5400" dirty="0">
                <a:solidFill>
                  <a:schemeClr val="bg1"/>
                </a:solidFill>
              </a:rPr>
              <a:t>燒錄軟體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8022A-A088-4E38-ADF6-9DC9E73CFA67}"/>
              </a:ext>
            </a:extLst>
          </p:cNvPr>
          <p:cNvSpPr txBox="1"/>
          <p:nvPr/>
        </p:nvSpPr>
        <p:spPr>
          <a:xfrm>
            <a:off x="4225949" y="5781256"/>
            <a:ext cx="374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Etcher 1.4.4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C4CDA-7957-4517-90B4-9327BA0B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6" y="2432373"/>
            <a:ext cx="2981326" cy="298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86C546-DC9E-4F47-9D45-1BC2E9B8533C}"/>
              </a:ext>
            </a:extLst>
          </p:cNvPr>
          <p:cNvSpPr/>
          <p:nvPr/>
        </p:nvSpPr>
        <p:spPr>
          <a:xfrm>
            <a:off x="2200275" y="16031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888888"/>
              </a:solidFill>
              <a:latin typeface="Roboto"/>
            </a:endParaRPr>
          </a:p>
          <a:p>
            <a:br>
              <a:rPr lang="en-US" dirty="0">
                <a:solidFill>
                  <a:srgbClr val="000000"/>
                </a:solidFill>
                <a:latin typeface="Roboto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8D83-2D4C-4B72-A62C-571F7D2B3E90}"/>
              </a:ext>
            </a:extLst>
          </p:cNvPr>
          <p:cNvSpPr txBox="1"/>
          <p:nvPr/>
        </p:nvSpPr>
        <p:spPr>
          <a:xfrm>
            <a:off x="865897" y="1541596"/>
            <a:ext cx="1046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Etcher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將</a:t>
            </a:r>
            <a:r>
              <a:rPr lang="en-US" altLang="zh-CN" sz="28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NCUE_IOT_20190420.img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燒錄至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SD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卡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5546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56A96-67A7-4E46-8A45-ACD0F72A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9DA697-F7B3-4D74-AED0-17D19565FDD8}"/>
              </a:ext>
            </a:extLst>
          </p:cNvPr>
          <p:cNvSpPr/>
          <p:nvPr/>
        </p:nvSpPr>
        <p:spPr>
          <a:xfrm>
            <a:off x="2272670" y="0"/>
            <a:ext cx="337931" cy="344557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C008B1-D7EA-498C-B8BF-67438456450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441636" y="344557"/>
            <a:ext cx="800099" cy="3879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5CD73A-A643-4C99-BD41-A487E268051D}"/>
              </a:ext>
            </a:extLst>
          </p:cNvPr>
          <p:cNvSpPr txBox="1"/>
          <p:nvPr/>
        </p:nvSpPr>
        <p:spPr>
          <a:xfrm>
            <a:off x="2771205" y="732464"/>
            <a:ext cx="941060" cy="52322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FF00"/>
                </a:solidFill>
              </a:rPr>
              <a:t>點擊</a:t>
            </a:r>
            <a:endParaRPr lang="en-U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30155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2E008-761A-45BE-BFAB-E9DF8679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70969"/>
            <a:ext cx="8964276" cy="67160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63A31A-333F-4FA0-9FA2-F4CFC6577120}"/>
              </a:ext>
            </a:extLst>
          </p:cNvPr>
          <p:cNvSpPr/>
          <p:nvPr/>
        </p:nvSpPr>
        <p:spPr>
          <a:xfrm>
            <a:off x="7019925" y="2143125"/>
            <a:ext cx="876300" cy="771525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02963-0B76-4E32-8CE4-F5D05C8F8430}"/>
              </a:ext>
            </a:extLst>
          </p:cNvPr>
          <p:cNvSpPr txBox="1"/>
          <p:nvPr/>
        </p:nvSpPr>
        <p:spPr>
          <a:xfrm>
            <a:off x="6376987" y="3059668"/>
            <a:ext cx="2162175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FF00"/>
                </a:solidFill>
              </a:rPr>
              <a:t>點擊可以查詢</a:t>
            </a:r>
            <a:r>
              <a:rPr lang="en-US" altLang="zh-CN" dirty="0">
                <a:solidFill>
                  <a:srgbClr val="00FF00"/>
                </a:solidFill>
              </a:rPr>
              <a:t>Data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96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7B99F-D0ED-4AB8-8325-55D65B76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80495"/>
            <a:ext cx="8964276" cy="66970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43695E-4B6D-4AC5-A64F-4DD7B9B6DB3B}"/>
              </a:ext>
            </a:extLst>
          </p:cNvPr>
          <p:cNvSpPr/>
          <p:nvPr/>
        </p:nvSpPr>
        <p:spPr>
          <a:xfrm>
            <a:off x="8858250" y="6324600"/>
            <a:ext cx="876300" cy="388382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61900-4997-4DC9-81D0-17518B846270}"/>
              </a:ext>
            </a:extLst>
          </p:cNvPr>
          <p:cNvSpPr txBox="1"/>
          <p:nvPr/>
        </p:nvSpPr>
        <p:spPr>
          <a:xfrm>
            <a:off x="8858250" y="5862170"/>
            <a:ext cx="876300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FF00"/>
                </a:solidFill>
              </a:rPr>
              <a:t>點擊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903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86DDA-40C7-4A73-8E81-B92552D5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285300"/>
            <a:ext cx="898332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76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249A-AD6C-45A7-9D09-067B1E03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2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27995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00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10000"/>
          </a:schemeClr>
        </a:solidFill>
      </a:spPr>
      <a:bodyPr wrap="square" rtlCol="0">
        <a:spAutoFit/>
      </a:bodyPr>
      <a:lstStyle>
        <a:defPPr algn="l">
          <a:defRPr dirty="0" smtClean="0">
            <a:solidFill>
              <a:srgbClr val="00FF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787</Words>
  <Application>Microsoft Office PowerPoint</Application>
  <PresentationFormat>Widescreen</PresentationFormat>
  <Paragraphs>164</Paragraphs>
  <Slides>94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等线</vt:lpstr>
      <vt:lpstr>等线</vt:lpstr>
      <vt:lpstr>標楷體</vt:lpstr>
      <vt:lpstr>新細明體</vt:lpstr>
      <vt:lpstr>Roboto</vt:lpstr>
      <vt:lpstr>Arial</vt:lpstr>
      <vt:lpstr>Calibri</vt:lpstr>
      <vt:lpstr>Calibri Light</vt:lpstr>
      <vt:lpstr>Office Theme</vt:lpstr>
      <vt:lpstr>Raspberry PI 3 + NodeRED + IFTTT  應用與實現IoT教學</vt:lpstr>
      <vt:lpstr>目錄</vt:lpstr>
      <vt:lpstr>功能說明</vt:lpstr>
      <vt:lpstr>設定路由器</vt:lpstr>
      <vt:lpstr>軟體架構</vt:lpstr>
      <vt:lpstr>Raspberry PI 3 </vt:lpstr>
      <vt:lpstr>架設 Raspbian </vt:lpstr>
      <vt:lpstr>安裝 .img檔到Raspberry PI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連接螢幕&amp;開機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Node-RED 程式介紹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Node-RED IDE</vt:lpstr>
      <vt:lpstr>PowerPoint Presentation</vt:lpstr>
      <vt:lpstr>Node-RED IDE</vt:lpstr>
      <vt:lpstr>Node-RED IDE</vt:lpstr>
      <vt:lpstr>Node-RED IDE</vt:lpstr>
      <vt:lpstr>Node-RED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KEY</vt:lpstr>
      <vt:lpstr>事件名稱</vt:lpstr>
      <vt:lpstr>Message format</vt:lpstr>
      <vt:lpstr>信息内容</vt:lpstr>
      <vt:lpstr>信息内容</vt:lpstr>
      <vt:lpstr>信息内容</vt:lpstr>
      <vt:lpstr>信息内容</vt:lpstr>
      <vt:lpstr>PowerPoint Presentation</vt:lpstr>
      <vt:lpstr>PowerPoint Presentation</vt:lpstr>
      <vt:lpstr>One more thing…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theDEX</cp:lastModifiedBy>
  <cp:revision>147</cp:revision>
  <dcterms:created xsi:type="dcterms:W3CDTF">2019-03-27T08:34:30Z</dcterms:created>
  <dcterms:modified xsi:type="dcterms:W3CDTF">2019-04-19T15:01:58Z</dcterms:modified>
</cp:coreProperties>
</file>